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4" r:id="rId4"/>
    <p:sldMasterId id="2147483668" r:id="rId5"/>
    <p:sldMasterId id="2147483672" r:id="rId6"/>
    <p:sldMasterId id="2147483676" r:id="rId7"/>
    <p:sldMasterId id="2147483680" r:id="rId8"/>
    <p:sldMasterId id="2147483684" r:id="rId9"/>
    <p:sldMasterId id="2147483688" r:id="rId10"/>
    <p:sldMasterId id="2147483692" r:id="rId11"/>
  </p:sldMasterIdLst>
  <p:notesMasterIdLst>
    <p:notesMasterId r:id="rId13"/>
  </p:notesMasterIdLst>
  <p:sldIdLst>
    <p:sldId id="470" r:id="rId12"/>
    <p:sldId id="471" r:id="rId14"/>
    <p:sldId id="352" r:id="rId15"/>
    <p:sldId id="529" r:id="rId16"/>
    <p:sldId id="585" r:id="rId17"/>
    <p:sldId id="587" r:id="rId18"/>
    <p:sldId id="567" r:id="rId19"/>
    <p:sldId id="595" r:id="rId20"/>
    <p:sldId id="596" r:id="rId21"/>
    <p:sldId id="597" r:id="rId22"/>
    <p:sldId id="591" r:id="rId23"/>
    <p:sldId id="592" r:id="rId24"/>
    <p:sldId id="594" r:id="rId25"/>
    <p:sldId id="593" r:id="rId26"/>
    <p:sldId id="598" r:id="rId27"/>
    <p:sldId id="599" r:id="rId28"/>
    <p:sldId id="601" r:id="rId29"/>
    <p:sldId id="602" r:id="rId30"/>
    <p:sldId id="603" r:id="rId31"/>
    <p:sldId id="297" r:id="rId32"/>
  </p:sldIdLst>
  <p:sldSz cx="12190095" cy="685927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B9A8"/>
    <a:srgbClr val="11A49E"/>
    <a:srgbClr val="3296A8"/>
    <a:srgbClr val="6D8AAB"/>
    <a:srgbClr val="31709C"/>
    <a:srgbClr val="7697B3"/>
    <a:srgbClr val="6FA094"/>
    <a:srgbClr val="94BCB4"/>
    <a:srgbClr val="59503C"/>
    <a:srgbClr val="1FBC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88" autoAdjust="0"/>
    <p:restoredTop sz="97778" autoAdjust="0"/>
  </p:normalViewPr>
  <p:slideViewPr>
    <p:cSldViewPr snapToGrid="0" showGuides="1">
      <p:cViewPr varScale="1">
        <p:scale>
          <a:sx n="106" d="100"/>
          <a:sy n="106" d="100"/>
        </p:scale>
        <p:origin x="630" y="114"/>
      </p:cViewPr>
      <p:guideLst>
        <p:guide orient="horz" pos="2136"/>
        <p:guide pos="3839"/>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 Type="http://schemas.openxmlformats.org/officeDocument/2006/relationships/slideMaster" Target="slideMasters/slideMaster5.xml"/><Relationship Id="rId5" Type="http://schemas.openxmlformats.org/officeDocument/2006/relationships/slideMaster" Target="slideMasters/slideMaster4.xml"/><Relationship Id="rId4" Type="http://schemas.openxmlformats.org/officeDocument/2006/relationships/slideMaster" Target="slideMasters/slideMaster3.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0.xml"/><Relationship Id="rId31" Type="http://schemas.openxmlformats.org/officeDocument/2006/relationships/slide" Target="slides/slide19.xml"/><Relationship Id="rId30" Type="http://schemas.openxmlformats.org/officeDocument/2006/relationships/slide" Target="slides/slide18.xml"/><Relationship Id="rId3" Type="http://schemas.openxmlformats.org/officeDocument/2006/relationships/slideMaster" Target="slideMasters/slideMaster2.xml"/><Relationship Id="rId29" Type="http://schemas.openxmlformats.org/officeDocument/2006/relationships/slide" Target="slides/slide17.xml"/><Relationship Id="rId28" Type="http://schemas.openxmlformats.org/officeDocument/2006/relationships/slide" Target="slides/slide16.xml"/><Relationship Id="rId27" Type="http://schemas.openxmlformats.org/officeDocument/2006/relationships/slide" Target="slides/slide15.xml"/><Relationship Id="rId26" Type="http://schemas.openxmlformats.org/officeDocument/2006/relationships/slide" Target="slides/slide14.xml"/><Relationship Id="rId25" Type="http://schemas.openxmlformats.org/officeDocument/2006/relationships/slide" Target="slides/slide13.xml"/><Relationship Id="rId24" Type="http://schemas.openxmlformats.org/officeDocument/2006/relationships/slide" Target="slides/slide12.xml"/><Relationship Id="rId23" Type="http://schemas.openxmlformats.org/officeDocument/2006/relationships/slide" Target="slides/slide11.xml"/><Relationship Id="rId22" Type="http://schemas.openxmlformats.org/officeDocument/2006/relationships/slide" Target="slides/slide10.xml"/><Relationship Id="rId21" Type="http://schemas.openxmlformats.org/officeDocument/2006/relationships/slide" Target="slides/slide9.xml"/><Relationship Id="rId20" Type="http://schemas.openxmlformats.org/officeDocument/2006/relationships/slide" Target="slides/slide8.xml"/><Relationship Id="rId2" Type="http://schemas.openxmlformats.org/officeDocument/2006/relationships/theme" Target="theme/theme1.xml"/><Relationship Id="rId19" Type="http://schemas.openxmlformats.org/officeDocument/2006/relationships/slide" Target="slides/slide7.xml"/><Relationship Id="rId18" Type="http://schemas.openxmlformats.org/officeDocument/2006/relationships/slide" Target="slides/slide6.xml"/><Relationship Id="rId17" Type="http://schemas.openxmlformats.org/officeDocument/2006/relationships/slide" Target="slides/slide5.xml"/><Relationship Id="rId16" Type="http://schemas.openxmlformats.org/officeDocument/2006/relationships/slide" Target="slides/slide4.xml"/><Relationship Id="rId15" Type="http://schemas.openxmlformats.org/officeDocument/2006/relationships/slide" Target="slides/slide3.xml"/><Relationship Id="rId14" Type="http://schemas.openxmlformats.org/officeDocument/2006/relationships/slide" Target="slides/slide2.xml"/><Relationship Id="rId13" Type="http://schemas.openxmlformats.org/officeDocument/2006/relationships/notesMaster" Target="notesMasters/notesMaster1.xml"/><Relationship Id="rId12" Type="http://schemas.openxmlformats.org/officeDocument/2006/relationships/slide" Target="slides/slide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F398D54C-8BE7-4E84-8225-EDE85F31F0A2}" type="doc">
      <dgm:prSet loTypeId="urn:microsoft.com/office/officeart/2005/8/layout/arrow2#1" loCatId="process" qsTypeId="urn:microsoft.com/office/officeart/2005/8/quickstyle/simple1#7" qsCatId="simple" csTypeId="urn:microsoft.com/office/officeart/2005/8/colors/accent1_2#6" csCatId="accent1" phldr="1"/>
      <dgm:spPr/>
    </dgm:pt>
    <dgm:pt modelId="{C4EB6674-89FD-41D1-ABC3-C43E3F58CCF8}">
      <dgm:prSet phldrT="[文本]"/>
      <dgm:spPr/>
      <dgm:t>
        <a:bodyPr/>
        <a:lstStyle/>
        <a:p>
          <a:r>
            <a:rPr lang="zh-CN" dirty="0"/>
            <a:t>生命知识的教育</a:t>
          </a:r>
          <a:endParaRPr lang="zh-CN" altLang="en-US" dirty="0"/>
        </a:p>
      </dgm:t>
    </dgm:pt>
    <dgm:pt modelId="{B7B6AF08-1079-4F5F-82E4-354594FA2468}" cxnId="{43A90F1F-4EF4-496F-AB71-58430BDB893C}" type="parTrans">
      <dgm:prSet/>
      <dgm:spPr/>
      <dgm:t>
        <a:bodyPr/>
        <a:lstStyle/>
        <a:p>
          <a:endParaRPr lang="zh-CN" altLang="en-US"/>
        </a:p>
      </dgm:t>
    </dgm:pt>
    <dgm:pt modelId="{26FB031A-3070-4BA2-BBAB-CD983393238E}" cxnId="{43A90F1F-4EF4-496F-AB71-58430BDB893C}" type="sibTrans">
      <dgm:prSet/>
      <dgm:spPr/>
      <dgm:t>
        <a:bodyPr/>
        <a:lstStyle/>
        <a:p>
          <a:endParaRPr lang="zh-CN" altLang="en-US"/>
        </a:p>
      </dgm:t>
    </dgm:pt>
    <dgm:pt modelId="{D1613566-BD06-432C-AABE-E6351D9A5889}">
      <dgm:prSet phldrT="[文本]"/>
      <dgm:spPr/>
      <dgm:t>
        <a:bodyPr/>
        <a:lstStyle/>
        <a:p>
          <a:r>
            <a:rPr lang="zh-CN" altLang="en-US" dirty="0"/>
            <a:t>对生命的敬畏</a:t>
          </a:r>
          <a:endParaRPr lang="en-US" altLang="zh-CN" dirty="0"/>
        </a:p>
      </dgm:t>
    </dgm:pt>
    <dgm:pt modelId="{FAA577FA-F6AF-4360-A733-08567EC0B76C}" cxnId="{CC3BBD9F-CAF7-474D-A793-469CBB1D948C}" type="parTrans">
      <dgm:prSet/>
      <dgm:spPr/>
      <dgm:t>
        <a:bodyPr/>
        <a:lstStyle/>
        <a:p>
          <a:endParaRPr lang="zh-CN" altLang="en-US"/>
        </a:p>
      </dgm:t>
    </dgm:pt>
    <dgm:pt modelId="{55FB926F-E30F-416E-83D0-CE202CEA7B90}" cxnId="{CC3BBD9F-CAF7-474D-A793-469CBB1D948C}" type="sibTrans">
      <dgm:prSet/>
      <dgm:spPr/>
      <dgm:t>
        <a:bodyPr/>
        <a:lstStyle/>
        <a:p>
          <a:endParaRPr lang="zh-CN" altLang="en-US"/>
        </a:p>
      </dgm:t>
    </dgm:pt>
    <dgm:pt modelId="{F8EE6874-CE88-4748-84D7-02B4C93F9FA1}">
      <dgm:prSet phldrT="[文本]"/>
      <dgm:spPr/>
      <dgm:t>
        <a:bodyPr/>
        <a:lstStyle/>
        <a:p>
          <a:r>
            <a:rPr lang="zh-CN" altLang="en-US" dirty="0"/>
            <a:t>对生命价值的升华教育</a:t>
          </a:r>
        </a:p>
      </dgm:t>
    </dgm:pt>
    <dgm:pt modelId="{5E3E7157-5FE6-4D22-8B00-0A15B2E4E095}" cxnId="{2BFE333C-1492-452A-9650-153FFFD11EEF}" type="parTrans">
      <dgm:prSet/>
      <dgm:spPr/>
      <dgm:t>
        <a:bodyPr/>
        <a:lstStyle/>
        <a:p>
          <a:endParaRPr lang="zh-CN" altLang="en-US"/>
        </a:p>
      </dgm:t>
    </dgm:pt>
    <dgm:pt modelId="{F2609C32-F6A3-4200-8D02-F498900526C6}" cxnId="{2BFE333C-1492-452A-9650-153FFFD11EEF}" type="sibTrans">
      <dgm:prSet/>
      <dgm:spPr/>
      <dgm:t>
        <a:bodyPr/>
        <a:lstStyle/>
        <a:p>
          <a:endParaRPr lang="zh-CN" altLang="en-US"/>
        </a:p>
      </dgm:t>
    </dgm:pt>
    <dgm:pt modelId="{A72FF784-B19B-41E8-B063-AD35748A28D0}" type="pres">
      <dgm:prSet presAssocID="{F398D54C-8BE7-4E84-8225-EDE85F31F0A2}" presName="arrowDiagram" presStyleCnt="0">
        <dgm:presLayoutVars>
          <dgm:chMax val="5"/>
          <dgm:dir/>
          <dgm:resizeHandles val="exact"/>
        </dgm:presLayoutVars>
      </dgm:prSet>
      <dgm:spPr/>
    </dgm:pt>
    <dgm:pt modelId="{2FB0FE71-6B70-4AF1-B1BD-D1D4B336165A}" type="pres">
      <dgm:prSet presAssocID="{F398D54C-8BE7-4E84-8225-EDE85F31F0A2}" presName="arrow" presStyleLbl="bgShp" presStyleIdx="0" presStyleCnt="1"/>
      <dgm:spPr/>
    </dgm:pt>
    <dgm:pt modelId="{0A615A8D-FC02-468C-826D-1806587CC1FA}" type="pres">
      <dgm:prSet presAssocID="{F398D54C-8BE7-4E84-8225-EDE85F31F0A2}" presName="arrowDiagram3" presStyleCnt="0"/>
      <dgm:spPr/>
    </dgm:pt>
    <dgm:pt modelId="{63F16BD2-EF29-4B25-9F42-69A16726BDB8}" type="pres">
      <dgm:prSet presAssocID="{C4EB6674-89FD-41D1-ABC3-C43E3F58CCF8}" presName="bullet3a" presStyleLbl="node1" presStyleIdx="0" presStyleCnt="3"/>
      <dgm:spPr/>
    </dgm:pt>
    <dgm:pt modelId="{CEF40509-8882-40DF-B417-1CD85C2681FC}" type="pres">
      <dgm:prSet presAssocID="{C4EB6674-89FD-41D1-ABC3-C43E3F58CCF8}" presName="textBox3a" presStyleLbl="revTx" presStyleIdx="0" presStyleCnt="3">
        <dgm:presLayoutVars>
          <dgm:bulletEnabled val="1"/>
        </dgm:presLayoutVars>
      </dgm:prSet>
      <dgm:spPr/>
    </dgm:pt>
    <dgm:pt modelId="{57CFAC20-B271-48CF-B70B-DB29867E31D8}" type="pres">
      <dgm:prSet presAssocID="{D1613566-BD06-432C-AABE-E6351D9A5889}" presName="bullet3b" presStyleLbl="node1" presStyleIdx="1" presStyleCnt="3"/>
      <dgm:spPr/>
    </dgm:pt>
    <dgm:pt modelId="{834FA781-0193-46E7-B630-A60AC5455B22}" type="pres">
      <dgm:prSet presAssocID="{D1613566-BD06-432C-AABE-E6351D9A5889}" presName="textBox3b" presStyleLbl="revTx" presStyleIdx="1" presStyleCnt="3">
        <dgm:presLayoutVars>
          <dgm:bulletEnabled val="1"/>
        </dgm:presLayoutVars>
      </dgm:prSet>
      <dgm:spPr/>
    </dgm:pt>
    <dgm:pt modelId="{70F91840-3272-49EB-A42E-4B71414D22E8}" type="pres">
      <dgm:prSet presAssocID="{F8EE6874-CE88-4748-84D7-02B4C93F9FA1}" presName="bullet3c" presStyleLbl="node1" presStyleIdx="2" presStyleCnt="3"/>
      <dgm:spPr/>
    </dgm:pt>
    <dgm:pt modelId="{6500C956-588C-47FE-9B7B-F5E0873D26BD}" type="pres">
      <dgm:prSet presAssocID="{F8EE6874-CE88-4748-84D7-02B4C93F9FA1}" presName="textBox3c" presStyleLbl="revTx" presStyleIdx="2" presStyleCnt="3">
        <dgm:presLayoutVars>
          <dgm:bulletEnabled val="1"/>
        </dgm:presLayoutVars>
      </dgm:prSet>
      <dgm:spPr/>
    </dgm:pt>
  </dgm:ptLst>
  <dgm:cxnLst>
    <dgm:cxn modelId="{43A90F1F-4EF4-496F-AB71-58430BDB893C}" srcId="{F398D54C-8BE7-4E84-8225-EDE85F31F0A2}" destId="{C4EB6674-89FD-41D1-ABC3-C43E3F58CCF8}" srcOrd="0" destOrd="0" parTransId="{B7B6AF08-1079-4F5F-82E4-354594FA2468}" sibTransId="{26FB031A-3070-4BA2-BBAB-CD983393238E}"/>
    <dgm:cxn modelId="{2BFE333C-1492-452A-9650-153FFFD11EEF}" srcId="{F398D54C-8BE7-4E84-8225-EDE85F31F0A2}" destId="{F8EE6874-CE88-4748-84D7-02B4C93F9FA1}" srcOrd="2" destOrd="0" parTransId="{5E3E7157-5FE6-4D22-8B00-0A15B2E4E095}" sibTransId="{F2609C32-F6A3-4200-8D02-F498900526C6}"/>
    <dgm:cxn modelId="{C8B6C286-AE20-4F2C-A5E3-F4B13EAFFCAE}" type="presOf" srcId="{C4EB6674-89FD-41D1-ABC3-C43E3F58CCF8}" destId="{CEF40509-8882-40DF-B417-1CD85C2681FC}" srcOrd="0" destOrd="0" presId="urn:microsoft.com/office/officeart/2005/8/layout/arrow2#1"/>
    <dgm:cxn modelId="{CC3BBD9F-CAF7-474D-A793-469CBB1D948C}" srcId="{F398D54C-8BE7-4E84-8225-EDE85F31F0A2}" destId="{D1613566-BD06-432C-AABE-E6351D9A5889}" srcOrd="1" destOrd="0" parTransId="{FAA577FA-F6AF-4360-A733-08567EC0B76C}" sibTransId="{55FB926F-E30F-416E-83D0-CE202CEA7B90}"/>
    <dgm:cxn modelId="{6BBC37A8-3AE1-4CF9-AB0A-B6C2C80B9546}" type="presOf" srcId="{F8EE6874-CE88-4748-84D7-02B4C93F9FA1}" destId="{6500C956-588C-47FE-9B7B-F5E0873D26BD}" srcOrd="0" destOrd="0" presId="urn:microsoft.com/office/officeart/2005/8/layout/arrow2#1"/>
    <dgm:cxn modelId="{41203CCB-F98E-4E1A-B6FB-45C06E6A8082}" type="presOf" srcId="{D1613566-BD06-432C-AABE-E6351D9A5889}" destId="{834FA781-0193-46E7-B630-A60AC5455B22}" srcOrd="0" destOrd="0" presId="urn:microsoft.com/office/officeart/2005/8/layout/arrow2#1"/>
    <dgm:cxn modelId="{CF935CFB-511C-422A-A3FB-B7CE68CAB967}" type="presOf" srcId="{F398D54C-8BE7-4E84-8225-EDE85F31F0A2}" destId="{A72FF784-B19B-41E8-B063-AD35748A28D0}" srcOrd="0" destOrd="0" presId="urn:microsoft.com/office/officeart/2005/8/layout/arrow2#1"/>
    <dgm:cxn modelId="{848A13AA-7F48-4F22-968F-BE5DE1E040C9}" type="presParOf" srcId="{A72FF784-B19B-41E8-B063-AD35748A28D0}" destId="{2FB0FE71-6B70-4AF1-B1BD-D1D4B336165A}" srcOrd="0" destOrd="0" presId="urn:microsoft.com/office/officeart/2005/8/layout/arrow2#1"/>
    <dgm:cxn modelId="{41B11D7F-FB97-48CB-BE2E-599CA8E3F3DD}" type="presParOf" srcId="{A72FF784-B19B-41E8-B063-AD35748A28D0}" destId="{0A615A8D-FC02-468C-826D-1806587CC1FA}" srcOrd="1" destOrd="0" presId="urn:microsoft.com/office/officeart/2005/8/layout/arrow2#1"/>
    <dgm:cxn modelId="{0E0FC766-9904-49F5-BCFB-396552EE3FE3}" type="presParOf" srcId="{0A615A8D-FC02-468C-826D-1806587CC1FA}" destId="{63F16BD2-EF29-4B25-9F42-69A16726BDB8}" srcOrd="0" destOrd="0" presId="urn:microsoft.com/office/officeart/2005/8/layout/arrow2#1"/>
    <dgm:cxn modelId="{3D811757-23DD-4F86-9771-39F91156A896}" type="presParOf" srcId="{0A615A8D-FC02-468C-826D-1806587CC1FA}" destId="{CEF40509-8882-40DF-B417-1CD85C2681FC}" srcOrd="1" destOrd="0" presId="urn:microsoft.com/office/officeart/2005/8/layout/arrow2#1"/>
    <dgm:cxn modelId="{2603B96A-AE4B-4292-97BC-FB95C43D18DC}" type="presParOf" srcId="{0A615A8D-FC02-468C-826D-1806587CC1FA}" destId="{57CFAC20-B271-48CF-B70B-DB29867E31D8}" srcOrd="2" destOrd="0" presId="urn:microsoft.com/office/officeart/2005/8/layout/arrow2#1"/>
    <dgm:cxn modelId="{F8C83D52-0559-49AE-8AA1-39413DB0310F}" type="presParOf" srcId="{0A615A8D-FC02-468C-826D-1806587CC1FA}" destId="{834FA781-0193-46E7-B630-A60AC5455B22}" srcOrd="3" destOrd="0" presId="urn:microsoft.com/office/officeart/2005/8/layout/arrow2#1"/>
    <dgm:cxn modelId="{9769BA49-45D9-4CB5-B55C-579ECA430ED9}" type="presParOf" srcId="{0A615A8D-FC02-468C-826D-1806587CC1FA}" destId="{70F91840-3272-49EB-A42E-4B71414D22E8}" srcOrd="4" destOrd="0" presId="urn:microsoft.com/office/officeart/2005/8/layout/arrow2#1"/>
    <dgm:cxn modelId="{4FF2EE7E-4226-4C2F-9CF3-20BAEF9DAD8A}" type="presParOf" srcId="{0A615A8D-FC02-468C-826D-1806587CC1FA}" destId="{6500C956-588C-47FE-9B7B-F5E0873D26BD}" srcOrd="5" destOrd="0" presId="urn:microsoft.com/office/officeart/2005/8/layout/arrow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B0FE71-6B70-4AF1-B1BD-D1D4B336165A}">
      <dsp:nvSpPr>
        <dsp:cNvPr id="0" name=""/>
        <dsp:cNvSpPr/>
      </dsp:nvSpPr>
      <dsp:spPr>
        <a:xfrm>
          <a:off x="0" y="126999"/>
          <a:ext cx="6096000" cy="3810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F16BD2-EF29-4B25-9F42-69A16726BDB8}">
      <dsp:nvSpPr>
        <dsp:cNvPr id="0" name=""/>
        <dsp:cNvSpPr/>
      </dsp:nvSpPr>
      <dsp:spPr>
        <a:xfrm>
          <a:off x="774192" y="2756661"/>
          <a:ext cx="158496" cy="1584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F40509-8882-40DF-B417-1CD85C2681FC}">
      <dsp:nvSpPr>
        <dsp:cNvPr id="0" name=""/>
        <dsp:cNvSpPr/>
      </dsp:nvSpPr>
      <dsp:spPr>
        <a:xfrm>
          <a:off x="853440" y="2835910"/>
          <a:ext cx="1420368" cy="110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84" tIns="0" rIns="0" bIns="0" numCol="1" spcCol="1270" anchor="t" anchorCtr="0">
          <a:noAutofit/>
        </a:bodyPr>
        <a:lstStyle/>
        <a:p>
          <a:pPr marL="0" lvl="0" indent="0" algn="l" defTabSz="1155700">
            <a:lnSpc>
              <a:spcPct val="90000"/>
            </a:lnSpc>
            <a:spcBef>
              <a:spcPct val="0"/>
            </a:spcBef>
            <a:spcAft>
              <a:spcPct val="35000"/>
            </a:spcAft>
            <a:buNone/>
          </a:pPr>
          <a:r>
            <a:rPr lang="zh-CN" sz="2600" kern="1200" dirty="0"/>
            <a:t>生命知识的教育</a:t>
          </a:r>
          <a:endParaRPr lang="zh-CN" altLang="en-US" sz="2600" kern="1200" dirty="0"/>
        </a:p>
      </dsp:txBody>
      <dsp:txXfrm>
        <a:off x="853440" y="2835910"/>
        <a:ext cx="1420368" cy="1101090"/>
      </dsp:txXfrm>
    </dsp:sp>
    <dsp:sp modelId="{57CFAC20-B271-48CF-B70B-DB29867E31D8}">
      <dsp:nvSpPr>
        <dsp:cNvPr id="0" name=""/>
        <dsp:cNvSpPr/>
      </dsp:nvSpPr>
      <dsp:spPr>
        <a:xfrm>
          <a:off x="2173224" y="1721103"/>
          <a:ext cx="286512" cy="28651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4FA781-0193-46E7-B630-A60AC5455B22}">
      <dsp:nvSpPr>
        <dsp:cNvPr id="0" name=""/>
        <dsp:cNvSpPr/>
      </dsp:nvSpPr>
      <dsp:spPr>
        <a:xfrm>
          <a:off x="2316480" y="1864359"/>
          <a:ext cx="1463040"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817" tIns="0" rIns="0" bIns="0" numCol="1" spcCol="1270" anchor="t" anchorCtr="0">
          <a:noAutofit/>
        </a:bodyPr>
        <a:lstStyle/>
        <a:p>
          <a:pPr marL="0" lvl="0" indent="0" algn="l" defTabSz="1155700">
            <a:lnSpc>
              <a:spcPct val="90000"/>
            </a:lnSpc>
            <a:spcBef>
              <a:spcPct val="0"/>
            </a:spcBef>
            <a:spcAft>
              <a:spcPct val="35000"/>
            </a:spcAft>
            <a:buNone/>
          </a:pPr>
          <a:r>
            <a:rPr lang="zh-CN" altLang="en-US" sz="2600" kern="1200" dirty="0"/>
            <a:t>对生命的敬畏</a:t>
          </a:r>
          <a:endParaRPr lang="en-US" altLang="zh-CN" sz="2600" kern="1200" dirty="0"/>
        </a:p>
      </dsp:txBody>
      <dsp:txXfrm>
        <a:off x="2316480" y="1864359"/>
        <a:ext cx="1463040" cy="2072640"/>
      </dsp:txXfrm>
    </dsp:sp>
    <dsp:sp modelId="{70F91840-3272-49EB-A42E-4B71414D22E8}">
      <dsp:nvSpPr>
        <dsp:cNvPr id="0" name=""/>
        <dsp:cNvSpPr/>
      </dsp:nvSpPr>
      <dsp:spPr>
        <a:xfrm>
          <a:off x="3855720" y="1090929"/>
          <a:ext cx="396240" cy="3962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00C956-588C-47FE-9B7B-F5E0873D26BD}">
      <dsp:nvSpPr>
        <dsp:cNvPr id="0" name=""/>
        <dsp:cNvSpPr/>
      </dsp:nvSpPr>
      <dsp:spPr>
        <a:xfrm>
          <a:off x="4053840" y="1289049"/>
          <a:ext cx="1463040" cy="26479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959" tIns="0" rIns="0" bIns="0" numCol="1" spcCol="1270" anchor="t" anchorCtr="0">
          <a:noAutofit/>
        </a:bodyPr>
        <a:lstStyle/>
        <a:p>
          <a:pPr marL="0" lvl="0" indent="0" algn="l" defTabSz="1155700">
            <a:lnSpc>
              <a:spcPct val="90000"/>
            </a:lnSpc>
            <a:spcBef>
              <a:spcPct val="0"/>
            </a:spcBef>
            <a:spcAft>
              <a:spcPct val="35000"/>
            </a:spcAft>
            <a:buNone/>
          </a:pPr>
          <a:r>
            <a:rPr lang="zh-CN" altLang="en-US" sz="2600" kern="1200" dirty="0"/>
            <a:t>对生命价值的升华教育</a:t>
          </a:r>
        </a:p>
      </dsp:txBody>
      <dsp:txXfrm>
        <a:off x="4053840" y="1289049"/>
        <a:ext cx="1463040" cy="2647950"/>
      </dsp:txXfrm>
    </dsp:sp>
  </dsp:spTree>
</dsp:drawing>
</file>

<file path=ppt/diagrams/layout1.xml><?xml version="1.0" encoding="utf-8"?>
<dgm:layoutDef xmlns:dgm="http://schemas.openxmlformats.org/drawingml/2006/diagram" xmlns:a="http://schemas.openxmlformats.org/drawingml/2006/main" uniqueId="urn:microsoft.com/office/officeart/2005/8/layout/arrow2#1">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parTxLTRAlign" val="r"/>
                    <dgm:param type="parTxRTLAlign" val="r"/>
                    <dgm:param type="txAnchorVert" val="t"/>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parTxLTRAlign" val="l"/>
                            <dgm:param type="parTxRTLAlign" val="r"/>
                            <dgm:param type="txAnchorVert" val="t"/>
                          </dgm:alg>
                        </dgm:if>
                        <dgm:else name="Name15">
                          <dgm:alg type="tx">
                            <dgm:param type="parTxLTRAlign" val="l"/>
                            <dgm:param type="parTxRTLAlign" val="l"/>
                            <dgm:param type="txAnchorVert" val="t"/>
                          </dgm:alg>
                        </dgm:else>
                      </dgm:choose>
                    </dgm:if>
                    <dgm:else name="Name16">
                      <dgm:choose name="Name17">
                        <dgm:if name="Name18" axis="root des" ptType="all node" func="maxDepth" op="gt" val="1">
                          <dgm:alg type="tx">
                            <dgm:param type="parTxLTRAlign" val="l"/>
                            <dgm:param type="parTxRTLAlign" val="r"/>
                            <dgm:param type="txAnchorVertCh" val="b"/>
                            <dgm:param type="txAnchorVert" val="b"/>
                          </dgm:alg>
                        </dgm:if>
                        <dgm:else name="Name19">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parTxLTRAlign" val="l"/>
                            <dgm:param type="parTxRTLAlign" val="r"/>
                            <dgm:param type="txAnchorVert" val="t"/>
                          </dgm:alg>
                        </dgm:if>
                        <dgm:else name="Name28">
                          <dgm:alg type="tx">
                            <dgm:param type="parTxLTRAlign" val="l"/>
                            <dgm:param type="parTxRTLAlign" val="l"/>
                            <dgm:param type="txAnchorVert" val="t"/>
                          </dgm:alg>
                        </dgm:else>
                      </dgm:choose>
                    </dgm:if>
                    <dgm:else name="Name29">
                      <dgm:choose name="Name30">
                        <dgm:if name="Name31" axis="root des" ptType="all node" func="maxDepth" op="gt" val="1">
                          <dgm:alg type="tx">
                            <dgm:param type="parTxLTRAlign" val="l"/>
                            <dgm:param type="parTxRTLAlign" val="r"/>
                            <dgm:param type="txAnchorVertCh" val="b"/>
                            <dgm:param type="txAnchorVert" val="b"/>
                          </dgm:alg>
                        </dgm:if>
                        <dgm:else name="Name32">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parTxLTRAlign" val="l"/>
                            <dgm:param type="parTxRTLAlign" val="r"/>
                            <dgm:param type="txAnchorVert" val="t"/>
                          </dgm:alg>
                        </dgm:if>
                        <dgm:else name="Name45">
                          <dgm:alg type="tx">
                            <dgm:param type="parTxLTRAlign" val="l"/>
                            <dgm:param type="parTxRTLAlign" val="l"/>
                            <dgm:param type="txAnchorVert" val="t"/>
                          </dgm:alg>
                        </dgm:else>
                      </dgm:choose>
                    </dgm:if>
                    <dgm:else name="Name46">
                      <dgm:choose name="Name47">
                        <dgm:if name="Name48" axis="root des" ptType="all node" func="maxDepth" op="gt" val="1">
                          <dgm:alg type="tx">
                            <dgm:param type="parTxLTRAlign" val="l"/>
                            <dgm:param type="parTxRTLAlign" val="r"/>
                            <dgm:param type="txAnchorVertCh" val="b"/>
                            <dgm:param type="txAnchorVert" val="b"/>
                          </dgm:alg>
                        </dgm:if>
                        <dgm:else name="Name49">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parTxLTRAlign" val="l"/>
                            <dgm:param type="parTxRTLAlign" val="r"/>
                            <dgm:param type="txAnchorVert" val="t"/>
                          </dgm:alg>
                        </dgm:if>
                        <dgm:else name="Name58">
                          <dgm:alg type="tx">
                            <dgm:param type="parTxLTRAlign" val="l"/>
                            <dgm:param type="parTxRTLAlign" val="l"/>
                            <dgm:param type="txAnchorVert" val="t"/>
                          </dgm:alg>
                        </dgm:else>
                      </dgm:choose>
                    </dgm:if>
                    <dgm:else name="Name59">
                      <dgm:choose name="Name60">
                        <dgm:if name="Name61" axis="root des" ptType="all node" func="maxDepth" op="gt" val="1">
                          <dgm:alg type="tx">
                            <dgm:param type="parTxLTRAlign" val="l"/>
                            <dgm:param type="parTxRTLAlign" val="r"/>
                            <dgm:param type="txAnchorVertCh" val="b"/>
                            <dgm:param type="txAnchorVert" val="b"/>
                          </dgm:alg>
                        </dgm:if>
                        <dgm:else name="Name62">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parTxLTRAlign" val="l"/>
                            <dgm:param type="parTxRTLAlign" val="r"/>
                            <dgm:param type="txAnchorVert" val="t"/>
                          </dgm:alg>
                        </dgm:if>
                        <dgm:else name="Name71">
                          <dgm:alg type="tx">
                            <dgm:param type="parTxLTRAlign" val="l"/>
                            <dgm:param type="parTxRTLAlign" val="l"/>
                            <dgm:param type="txAnchorVert" val="t"/>
                          </dgm:alg>
                        </dgm:else>
                      </dgm:choose>
                    </dgm:if>
                    <dgm:else name="Name72">
                      <dgm:choose name="Name73">
                        <dgm:if name="Name74" axis="root des" ptType="all node" func="maxDepth" op="gt" val="1">
                          <dgm:alg type="tx">
                            <dgm:param type="parTxLTRAlign" val="l"/>
                            <dgm:param type="parTxRTLAlign" val="r"/>
                            <dgm:param type="txAnchorVertCh" val="b"/>
                            <dgm:param type="txAnchorVert" val="b"/>
                          </dgm:alg>
                        </dgm:if>
                        <dgm:else name="Name75">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param type="txAnchorVert" val="t"/>
                          </dgm:alg>
                        </dgm:if>
                        <dgm:else name="Name88">
                          <dgm:alg type="tx">
                            <dgm:param type="parTxLTRAlign" val="l"/>
                            <dgm:param type="parTxRTLAlign" val="l"/>
                            <dgm:param type="txAnchorVert" val="t"/>
                          </dgm:alg>
                        </dgm:else>
                      </dgm:choose>
                    </dgm:if>
                    <dgm:else name="Name89">
                      <dgm:choose name="Name90">
                        <dgm:if name="Name91" axis="root des" ptType="all node" func="maxDepth" op="gt" val="1">
                          <dgm:alg type="tx">
                            <dgm:param type="parTxLTRAlign" val="l"/>
                            <dgm:param type="parTxRTLAlign" val="r"/>
                            <dgm:param type="txAnchorVertCh" val="b"/>
                            <dgm:param type="txAnchorVert" val="b"/>
                          </dgm:alg>
                        </dgm:if>
                        <dgm:else name="Name92">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parTxLTRAlign" val="l"/>
                            <dgm:param type="parTxRTLAlign" val="r"/>
                            <dgm:param type="txAnchorVert" val="t"/>
                          </dgm:alg>
                        </dgm:if>
                        <dgm:else name="Name101">
                          <dgm:alg type="tx">
                            <dgm:param type="parTxLTRAlign" val="l"/>
                            <dgm:param type="parTxRTLAlign" val="l"/>
                            <dgm:param type="txAnchorVert" val="t"/>
                          </dgm:alg>
                        </dgm:else>
                      </dgm:choose>
                    </dgm:if>
                    <dgm:else name="Name102">
                      <dgm:choose name="Name103">
                        <dgm:if name="Name104" axis="root des" ptType="all node" func="maxDepth" op="gt" val="1">
                          <dgm:alg type="tx">
                            <dgm:param type="parTxLTRAlign" val="l"/>
                            <dgm:param type="parTxRTLAlign" val="r"/>
                            <dgm:param type="txAnchorVertCh" val="b"/>
                            <dgm:param type="txAnchorVert" val="b"/>
                          </dgm:alg>
                        </dgm:if>
                        <dgm:else name="Name105">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parTxLTRAlign" val="l"/>
                            <dgm:param type="parTxRTLAlign" val="r"/>
                            <dgm:param type="txAnchorVert" val="t"/>
                          </dgm:alg>
                        </dgm:if>
                        <dgm:else name="Name114">
                          <dgm:alg type="tx">
                            <dgm:param type="parTxLTRAlign" val="l"/>
                            <dgm:param type="parTxRTLAlign" val="l"/>
                            <dgm:param type="txAnchorVert" val="t"/>
                          </dgm:alg>
                        </dgm:else>
                      </dgm:choose>
                    </dgm:if>
                    <dgm:else name="Name115">
                      <dgm:choose name="Name116">
                        <dgm:if name="Name117" axis="root des" ptType="all node" func="maxDepth" op="gt" val="1">
                          <dgm:alg type="tx">
                            <dgm:param type="parTxLTRAlign" val="l"/>
                            <dgm:param type="parTxRTLAlign" val="r"/>
                            <dgm:param type="txAnchorVertCh" val="b"/>
                            <dgm:param type="txAnchorVert" val="b"/>
                          </dgm:alg>
                        </dgm:if>
                        <dgm:else name="Name118">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parTxLTRAlign" val="l"/>
                            <dgm:param type="parTxRTLAlign" val="r"/>
                            <dgm:param type="txAnchorVert" val="t"/>
                          </dgm:alg>
                        </dgm:if>
                        <dgm:else name="Name127">
                          <dgm:alg type="tx">
                            <dgm:param type="parTxLTRAlign" val="l"/>
                            <dgm:param type="parTxRTLAlign" val="l"/>
                            <dgm:param type="txAnchorVert" val="t"/>
                          </dgm:alg>
                        </dgm:else>
                      </dgm:choose>
                    </dgm:if>
                    <dgm:else name="Name128">
                      <dgm:choose name="Name129">
                        <dgm:if name="Name130" axis="root des" ptType="all node" func="maxDepth" op="gt" val="1">
                          <dgm:alg type="tx">
                            <dgm:param type="parTxLTRAlign" val="l"/>
                            <dgm:param type="parTxRTLAlign" val="r"/>
                            <dgm:param type="txAnchorVertCh" val="b"/>
                            <dgm:param type="txAnchorVert" val="b"/>
                          </dgm:alg>
                        </dgm:if>
                        <dgm:else name="Name131">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parTxLTRAlign" val="l"/>
                            <dgm:param type="parTxRTLAlign" val="r"/>
                            <dgm:param type="txAnchorVert" val="t"/>
                          </dgm:alg>
                        </dgm:if>
                        <dgm:else name="Name144">
                          <dgm:alg type="tx">
                            <dgm:param type="parTxLTRAlign" val="l"/>
                            <dgm:param type="parTxRTLAlign" val="l"/>
                            <dgm:param type="txAnchorVert" val="t"/>
                          </dgm:alg>
                        </dgm:else>
                      </dgm:choose>
                    </dgm:if>
                    <dgm:else name="Name145">
                      <dgm:choose name="Name146">
                        <dgm:if name="Name147" axis="root des" ptType="all node" func="maxDepth" op="gt" val="1">
                          <dgm:alg type="tx">
                            <dgm:param type="parTxLTRAlign" val="l"/>
                            <dgm:param type="parTxRTLAlign" val="r"/>
                            <dgm:param type="txAnchorVertCh" val="b"/>
                            <dgm:param type="txAnchorVert" val="b"/>
                          </dgm:alg>
                        </dgm:if>
                        <dgm:else name="Name148">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parTxLTRAlign" val="l"/>
                            <dgm:param type="parTxRTLAlign" val="r"/>
                            <dgm:param type="txAnchorVert" val="t"/>
                          </dgm:alg>
                        </dgm:if>
                        <dgm:else name="Name157">
                          <dgm:alg type="tx">
                            <dgm:param type="parTxLTRAlign" val="l"/>
                            <dgm:param type="parTxRTLAlign" val="l"/>
                            <dgm:param type="txAnchorVert" val="t"/>
                          </dgm:alg>
                        </dgm:else>
                      </dgm:choose>
                    </dgm:if>
                    <dgm:else name="Name158">
                      <dgm:choose name="Name159">
                        <dgm:if name="Name160" axis="root des" ptType="all node" func="maxDepth" op="gt" val="1">
                          <dgm:alg type="tx">
                            <dgm:param type="parTxLTRAlign" val="l"/>
                            <dgm:param type="parTxRTLAlign" val="r"/>
                            <dgm:param type="txAnchorVertCh" val="b"/>
                            <dgm:param type="txAnchorVert" val="b"/>
                          </dgm:alg>
                        </dgm:if>
                        <dgm:else name="Name161">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parTxLTRAlign" val="l"/>
                            <dgm:param type="parTxRTLAlign" val="r"/>
                            <dgm:param type="txAnchorVert" val="t"/>
                          </dgm:alg>
                        </dgm:if>
                        <dgm:else name="Name170">
                          <dgm:alg type="tx">
                            <dgm:param type="parTxLTRAlign" val="l"/>
                            <dgm:param type="parTxRTLAlign" val="l"/>
                            <dgm:param type="txAnchorVert" val="t"/>
                          </dgm:alg>
                        </dgm:else>
                      </dgm:choose>
                    </dgm:if>
                    <dgm:else name="Name171">
                      <dgm:choose name="Name172">
                        <dgm:if name="Name173" axis="root des" ptType="all node" func="maxDepth" op="gt" val="1">
                          <dgm:alg type="tx">
                            <dgm:param type="parTxLTRAlign" val="l"/>
                            <dgm:param type="parTxRTLAlign" val="r"/>
                            <dgm:param type="txAnchorVertCh" val="b"/>
                            <dgm:param type="txAnchorVert" val="b"/>
                          </dgm:alg>
                        </dgm:if>
                        <dgm:else name="Name174">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parTxLTRAlign" val="l"/>
                            <dgm:param type="parTxRTLAlign" val="r"/>
                            <dgm:param type="txAnchorVert" val="t"/>
                          </dgm:alg>
                        </dgm:if>
                        <dgm:else name="Name183">
                          <dgm:alg type="tx">
                            <dgm:param type="parTxLTRAlign" val="l"/>
                            <dgm:param type="parTxRTLAlign" val="l"/>
                            <dgm:param type="txAnchorVert" val="t"/>
                          </dgm:alg>
                        </dgm:else>
                      </dgm:choose>
                    </dgm:if>
                    <dgm:else name="Name184">
                      <dgm:choose name="Name185">
                        <dgm:if name="Name186" axis="root des" ptType="all node" func="maxDepth" op="gt" val="1">
                          <dgm:alg type="tx">
                            <dgm:param type="parTxLTRAlign" val="l"/>
                            <dgm:param type="parTxRTLAlign" val="r"/>
                            <dgm:param type="txAnchorVertCh" val="b"/>
                            <dgm:param type="txAnchorVert" val="b"/>
                          </dgm:alg>
                        </dgm:if>
                        <dgm:else name="Name187">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parTxLTRAlign" val="l"/>
                            <dgm:param type="parTxRTLAlign" val="r"/>
                            <dgm:param type="txAnchorVert" val="t"/>
                          </dgm:alg>
                        </dgm:if>
                        <dgm:else name="Name196">
                          <dgm:alg type="tx">
                            <dgm:param type="parTxLTRAlign" val="l"/>
                            <dgm:param type="parTxRTLAlign" val="l"/>
                            <dgm:param type="txAnchorVert" val="t"/>
                          </dgm:alg>
                        </dgm:else>
                      </dgm:choose>
                    </dgm:if>
                    <dgm:else name="Name197">
                      <dgm:choose name="Name198">
                        <dgm:if name="Name199" axis="root des" ptType="all node" func="maxDepth" op="gt" val="1">
                          <dgm:alg type="tx">
                            <dgm:param type="parTxLTRAlign" val="l"/>
                            <dgm:param type="parTxRTLAlign" val="r"/>
                            <dgm:param type="txAnchorVertCh" val="b"/>
                            <dgm:param type="txAnchorVert" val="b"/>
                          </dgm:alg>
                        </dgm:if>
                        <dgm:else name="Name200">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092" y="365209"/>
            <a:ext cx="7733293" cy="5813184"/>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hexa.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r>
              <a:rPr lang="en-US">
                <a:solidFill>
                  <a:prstClr val="white">
                    <a:lumMod val="65000"/>
                  </a:prstClr>
                </a:solidFill>
              </a:rPr>
              <a:t>WWW.DESIGNERSPARADISE.COM</a:t>
            </a:r>
            <a:endParaRPr lang="en-US" dirty="0">
              <a:solidFill>
                <a:prstClr val="white">
                  <a:lumMod val="6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80435F3-CE51-FE47-901D-12AFFB0ECEA9}"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atin typeface="LiHei Pro" panose="020B0500000000000000" pitchFamily="34" charset="-122"/>
                <a:ea typeface="LiHei Pro" panose="020B0500000000000000" pitchFamily="34" charset="-122"/>
              </a:defRPr>
            </a:lvl1pPr>
          </a:lstStyle>
          <a:p>
            <a:pPr>
              <a:defRPr/>
            </a:pPr>
            <a:r>
              <a:rPr lang="en-US">
                <a:solidFill>
                  <a:prstClr val="white">
                    <a:lumMod val="65000"/>
                  </a:prstClr>
                </a:solidFill>
              </a:rPr>
              <a:t>xiaoer.yanj.cn</a:t>
            </a:r>
            <a:endParaRPr 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lvl1pPr>
              <a:defRPr sz="1400">
                <a:solidFill>
                  <a:schemeClr val="tx1">
                    <a:lumMod val="50000"/>
                    <a:lumOff val="50000"/>
                  </a:schemeClr>
                </a:solidFill>
                <a:latin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cxnSp>
        <p:nvCxnSpPr>
          <p:cNvPr id="7" name="直接连接符 6"/>
          <p:cNvCxnSpPr/>
          <p:nvPr userDrawn="1"/>
        </p:nvCxnSpPr>
        <p:spPr>
          <a:xfrm flipV="1">
            <a:off x="3024904" y="479935"/>
            <a:ext cx="836551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1" y="195152"/>
            <a:ext cx="3125772" cy="569565"/>
            <a:chOff x="0" y="194743"/>
            <a:chExt cx="3126179" cy="569433"/>
          </a:xfrm>
        </p:grpSpPr>
        <p:sp>
          <p:nvSpPr>
            <p:cNvPr id="9" name="圆角矩形 8"/>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nvGrpSpPr>
            <p:cNvPr id="10" name="组合 9"/>
            <p:cNvGrpSpPr/>
            <p:nvPr/>
          </p:nvGrpSpPr>
          <p:grpSpPr>
            <a:xfrm>
              <a:off x="0" y="290669"/>
              <a:ext cx="424561" cy="355906"/>
              <a:chOff x="469900" y="728859"/>
              <a:chExt cx="424561" cy="355906"/>
            </a:xfrm>
          </p:grpSpPr>
          <p:sp>
            <p:nvSpPr>
              <p:cNvPr id="11" name="椭圆 10"/>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2" name="椭圆 11"/>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3" name="椭圆 12"/>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4" name="椭圆 13"/>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5" name="圆角矩形 14"/>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6" name="圆角矩形 15"/>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 name="圆角矩形 16"/>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圆角矩形 17"/>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grpSp>
        <p:nvGrpSpPr>
          <p:cNvPr id="19" name="组合 18"/>
          <p:cNvGrpSpPr/>
          <p:nvPr userDrawn="1"/>
        </p:nvGrpSpPr>
        <p:grpSpPr>
          <a:xfrm>
            <a:off x="11352323" y="175669"/>
            <a:ext cx="838091" cy="743984"/>
            <a:chOff x="39833" y="101457"/>
            <a:chExt cx="838200" cy="743812"/>
          </a:xfrm>
        </p:grpSpPr>
        <p:grpSp>
          <p:nvGrpSpPr>
            <p:cNvPr id="20" name="组合 19"/>
            <p:cNvGrpSpPr/>
            <p:nvPr userDrawn="1"/>
          </p:nvGrpSpPr>
          <p:grpSpPr>
            <a:xfrm>
              <a:off x="130195" y="101457"/>
              <a:ext cx="647560" cy="567974"/>
              <a:chOff x="257420" y="226345"/>
              <a:chExt cx="540747" cy="474289"/>
            </a:xfrm>
          </p:grpSpPr>
          <p:pic>
            <p:nvPicPr>
              <p:cNvPr id="22" name="图片 2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7420" y="226345"/>
                <a:ext cx="472830" cy="472830"/>
              </a:xfrm>
              <a:prstGeom prst="rect">
                <a:avLst/>
              </a:prstGeom>
            </p:spPr>
          </p:pic>
          <p:pic>
            <p:nvPicPr>
              <p:cNvPr id="23" name="图片 22"/>
              <p:cNvPicPr>
                <a:picLocks noChangeAspect="1"/>
              </p:cNvPicPr>
              <p:nvPr userDrawn="1"/>
            </p:nvPicPr>
            <p:blipFill rotWithShape="1">
              <a:blip r:embed="rId3">
                <a:grayscl/>
                <a:extLst>
                  <a:ext uri="{BEBA8EAE-BF5A-486C-A8C5-ECC9F3942E4B}">
                    <a14:imgProps xmlns:a14="http://schemas.microsoft.com/office/drawing/2010/main">
                      <a14:imgLayer r:embed="rId4">
                        <a14:imgEffect>
                          <a14:colorTemperature colorTemp="2000"/>
                        </a14:imgEffect>
                      </a14:imgLayer>
                    </a14:imgProps>
                  </a:ext>
                </a:extLst>
              </a:blip>
              <a:srcRect b="72279"/>
              <a:stretch>
                <a:fillRect/>
              </a:stretch>
            </p:blipFill>
            <p:spPr>
              <a:xfrm flipH="1">
                <a:off x="265701" y="654915"/>
                <a:ext cx="532466" cy="45719"/>
              </a:xfrm>
              <a:prstGeom prst="rect">
                <a:avLst/>
              </a:prstGeom>
            </p:spPr>
          </p:pic>
        </p:grpSp>
        <p:sp>
          <p:nvSpPr>
            <p:cNvPr id="21" name="文本框 20"/>
            <p:cNvSpPr txBox="1"/>
            <p:nvPr userDrawn="1"/>
          </p:nvSpPr>
          <p:spPr>
            <a:xfrm>
              <a:off x="39833" y="629875"/>
              <a:ext cx="838200" cy="21539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By </a:t>
              </a:r>
              <a:r>
                <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rPr>
                <a:t>杜小二</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迷你简汉真广标" panose="02010609000101010101" pitchFamily="49" charset="-122"/>
                <a:ea typeface="迷你简汉真广标" panose="02010609000101010101" pitchFamily="49" charset="-122"/>
                <a:cs typeface="+mn-cs"/>
              </a:endParaRPr>
            </a:p>
          </p:txBody>
        </p:sp>
      </p:grpSp>
      <p:sp>
        <p:nvSpPr>
          <p:cNvPr id="24" name="标题占位符 1"/>
          <p:cNvSpPr>
            <a:spLocks noGrp="1"/>
          </p:cNvSpPr>
          <p:nvPr>
            <p:ph type="title"/>
          </p:nvPr>
        </p:nvSpPr>
        <p:spPr>
          <a:xfrm>
            <a:off x="416259" y="206382"/>
            <a:ext cx="3050391" cy="547102"/>
          </a:xfrm>
          <a:prstGeom prst="rect">
            <a:avLst/>
          </a:prstGeom>
        </p:spPr>
        <p:txBody>
          <a:bodyPr vert="horz" lIns="91436" tIns="45718" rIns="91436" bIns="45718" rtlCol="0" anchor="ctr">
            <a:normAutofit/>
          </a:bodyPr>
          <a:lstStyle>
            <a:lvl1pPr>
              <a:defRPr sz="1800">
                <a:solidFill>
                  <a:schemeClr val="bg1"/>
                </a:solidFill>
                <a:latin typeface="迷你简汉真广标" panose="02010609000101010101" pitchFamily="49" charset="-122"/>
                <a:ea typeface="迷你简汉真广标" panose="02010609000101010101" pitchFamily="49" charset="-122"/>
              </a:defRPr>
            </a:lvl1pPr>
          </a:lstStyle>
          <a:p>
            <a:r>
              <a:rPr lang="zh-CN" altLang="en-US" dirty="0"/>
              <a:t>单击此处编辑母版标题样式</a:t>
            </a:r>
            <a:endParaRPr lang="zh-CN" altLang="en-US" dirty="0"/>
          </a:p>
        </p:txBody>
      </p:sp>
    </p:spTree>
  </p:cSld>
  <p:clrMapOvr>
    <a:masterClrMapping/>
  </p:clrMapOvr>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Rectangle 13"/>
          <p:cNvSpPr/>
          <p:nvPr userDrawn="1"/>
        </p:nvSpPr>
        <p:spPr>
          <a:xfrm>
            <a:off x="-8905" y="0"/>
            <a:ext cx="12202286" cy="6859588"/>
          </a:xfrm>
          <a:prstGeom prst="rect">
            <a:avLst/>
          </a:prstGeom>
          <a:gradFill flip="none" rotWithShape="1">
            <a:gsLst>
              <a:gs pos="0">
                <a:srgbClr val="77458B"/>
              </a:gs>
              <a:gs pos="100000">
                <a:srgbClr val="4F2D5D"/>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F34F57"/>
              </a:solidFill>
              <a:effectLst/>
              <a:uLnTx/>
              <a:uFillTx/>
              <a:latin typeface="Calibri" panose="020F0502020204030204"/>
              <a:ea typeface="+mn-ea"/>
              <a:cs typeface="+mn-cs"/>
            </a:endParaRPr>
          </a:p>
        </p:txBody>
      </p:sp>
      <p:sp>
        <p:nvSpPr>
          <p:cNvPr id="3" name="日期占位符 2"/>
          <p:cNvSpPr>
            <a:spLocks noGrp="1"/>
          </p:cNvSpPr>
          <p:nvPr>
            <p:ph type="dt" sz="half" idx="10"/>
          </p:nvPr>
        </p:nvSpPr>
        <p:spPr/>
        <p:txBody>
          <a:body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endParaRPr lang="en-US"/>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endParaRPr lang="en-US"/>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600" indent="0">
              <a:buNone/>
              <a:defRPr sz="2400">
                <a:solidFill>
                  <a:schemeClr val="tx1">
                    <a:tint val="75000"/>
                  </a:schemeClr>
                </a:solidFill>
              </a:defRPr>
            </a:lvl2pPr>
            <a:lvl3pPr marL="1219200" indent="0">
              <a:buNone/>
              <a:defRPr sz="2200">
                <a:solidFill>
                  <a:schemeClr val="tx1">
                    <a:tint val="75000"/>
                  </a:schemeClr>
                </a:solidFill>
              </a:defRPr>
            </a:lvl3pPr>
            <a:lvl4pPr marL="1828800" indent="0">
              <a:buNone/>
              <a:defRPr sz="1900">
                <a:solidFill>
                  <a:schemeClr val="tx1">
                    <a:tint val="75000"/>
                  </a:schemeClr>
                </a:solidFill>
              </a:defRPr>
            </a:lvl4pPr>
            <a:lvl5pPr marL="2438400" indent="0">
              <a:buNone/>
              <a:defRPr sz="1900">
                <a:solidFill>
                  <a:schemeClr val="tx1">
                    <a:tint val="75000"/>
                  </a:schemeClr>
                </a:solidFill>
              </a:defRPr>
            </a:lvl5pPr>
            <a:lvl6pPr marL="3048000" indent="0">
              <a:buNone/>
              <a:defRPr sz="1900">
                <a:solidFill>
                  <a:schemeClr val="tx1">
                    <a:tint val="75000"/>
                  </a:schemeClr>
                </a:solidFill>
              </a:defRPr>
            </a:lvl6pPr>
            <a:lvl7pPr marL="3657600" indent="0">
              <a:buNone/>
              <a:defRPr sz="1900">
                <a:solidFill>
                  <a:schemeClr val="tx1">
                    <a:tint val="75000"/>
                  </a:schemeClr>
                </a:solidFill>
              </a:defRPr>
            </a:lvl7pPr>
            <a:lvl8pPr marL="4267200" indent="0">
              <a:buNone/>
              <a:defRPr sz="1900">
                <a:solidFill>
                  <a:schemeClr val="tx1">
                    <a:tint val="75000"/>
                  </a:schemeClr>
                </a:solidFill>
              </a:defRPr>
            </a:lvl8pPr>
            <a:lvl9pPr marL="4876800" indent="0">
              <a:buNone/>
              <a:defRPr sz="19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091"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1396" y="1826048"/>
            <a:ext cx="5180926" cy="4352346"/>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endParaRPr lang="en-US"/>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endParaRPr lang="en-US"/>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600" indent="0">
              <a:buNone/>
              <a:defRPr sz="3800"/>
            </a:lvl2pPr>
            <a:lvl3pPr marL="1219200" indent="0">
              <a:buNone/>
              <a:defRPr sz="3200"/>
            </a:lvl3pPr>
            <a:lvl4pPr marL="1828800" indent="0">
              <a:buNone/>
              <a:defRPr sz="2700"/>
            </a:lvl4pPr>
            <a:lvl5pPr marL="2438400" indent="0">
              <a:buNone/>
              <a:defRPr sz="2700"/>
            </a:lvl5pPr>
            <a:lvl6pPr marL="3048000" indent="0">
              <a:buNone/>
              <a:defRPr sz="2700"/>
            </a:lvl6pPr>
            <a:lvl7pPr marL="3657600" indent="0">
              <a:buNone/>
              <a:defRPr sz="2700"/>
            </a:lvl7pPr>
            <a:lvl8pPr marL="4267200" indent="0">
              <a:buNone/>
              <a:defRPr sz="2700"/>
            </a:lvl8pPr>
            <a:lvl9pPr marL="4876800"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679" y="2505656"/>
            <a:ext cx="5157116"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1398" y="2505656"/>
            <a:ext cx="5182513" cy="3685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44.xml"/><Relationship Id="rId8" Type="http://schemas.openxmlformats.org/officeDocument/2006/relationships/slideLayout" Target="../slideLayouts/slideLayout43.xml"/><Relationship Id="rId7" Type="http://schemas.openxmlformats.org/officeDocument/2006/relationships/slideLayout" Target="../slideLayouts/slideLayout42.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3" Type="http://schemas.openxmlformats.org/officeDocument/2006/relationships/slideLayout" Target="../slideLayouts/slideLayout38.xml"/><Relationship Id="rId2" Type="http://schemas.openxmlformats.org/officeDocument/2006/relationships/slideLayout" Target="../slideLayouts/slideLayout37.xml"/><Relationship Id="rId15" Type="http://schemas.openxmlformats.org/officeDocument/2006/relationships/theme" Target="../theme/theme10.xml"/><Relationship Id="rId14" Type="http://schemas.openxmlformats.org/officeDocument/2006/relationships/image" Target="../media/image1.jpeg"/><Relationship Id="rId13" Type="http://schemas.openxmlformats.org/officeDocument/2006/relationships/slideLayout" Target="../slideLayouts/slideLayout48.xml"/><Relationship Id="rId12" Type="http://schemas.openxmlformats.org/officeDocument/2006/relationships/slideLayout" Target="../slideLayouts/slideLayout47.xml"/><Relationship Id="rId11" Type="http://schemas.openxmlformats.org/officeDocument/2006/relationships/slideLayout" Target="../slideLayouts/slideLayout46.xml"/><Relationship Id="rId10" Type="http://schemas.openxmlformats.org/officeDocument/2006/relationships/slideLayout" Target="../slideLayouts/slideLayout45.xml"/><Relationship Id="rId1" Type="http://schemas.openxmlformats.org/officeDocument/2006/relationships/slideLayout" Target="../slideLayouts/slideLayout36.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6" Type="http://schemas.openxmlformats.org/officeDocument/2006/relationships/theme" Target="../theme/theme3.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6" Type="http://schemas.openxmlformats.org/officeDocument/2006/relationships/theme" Target="../theme/theme4.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6" Type="http://schemas.openxmlformats.org/officeDocument/2006/relationships/theme" Target="../theme/theme5.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s>
</file>

<file path=ppt/slideMasters/_rels/slideMaster6.xml.rels><?xml version="1.0" encoding="UTF-8" standalone="yes"?>
<Relationships xmlns="http://schemas.openxmlformats.org/package/2006/relationships"><Relationship Id="rId6" Type="http://schemas.openxmlformats.org/officeDocument/2006/relationships/theme" Target="../theme/theme6.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7.xml.rels><?xml version="1.0" encoding="UTF-8" standalone="yes"?>
<Relationships xmlns="http://schemas.openxmlformats.org/package/2006/relationships"><Relationship Id="rId6" Type="http://schemas.openxmlformats.org/officeDocument/2006/relationships/theme" Target="../theme/theme7.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s>
</file>

<file path=ppt/slideMasters/_rels/slideMaster8.xml.rels><?xml version="1.0" encoding="UTF-8" standalone="yes"?>
<Relationships xmlns="http://schemas.openxmlformats.org/package/2006/relationships"><Relationship Id="rId6" Type="http://schemas.openxmlformats.org/officeDocument/2006/relationships/theme" Target="../theme/theme8.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_rels/slideMaster9.xml.rels><?xml version="1.0" encoding="UTF-8" standalone="yes"?>
<Relationships xmlns="http://schemas.openxmlformats.org/package/2006/relationships"><Relationship Id="rId6" Type="http://schemas.openxmlformats.org/officeDocument/2006/relationships/theme" Target="../theme/theme9.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8565"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10" name="Picture 9" descr="hexa.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 y="0"/>
            <a:ext cx="12190413" cy="6859588"/>
          </a:xfrm>
          <a:prstGeom prst="rect">
            <a:avLst/>
          </a:prstGeom>
        </p:spPr>
      </p:pic>
      <p:sp>
        <p:nvSpPr>
          <p:cNvPr id="2" name="Title Placeholder 1"/>
          <p:cNvSpPr>
            <a:spLocks noGrp="1"/>
          </p:cNvSpPr>
          <p:nvPr>
            <p:ph type="title"/>
          </p:nvPr>
        </p:nvSpPr>
        <p:spPr>
          <a:xfrm>
            <a:off x="609521" y="35568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3"/>
            <a:ext cx="10971372" cy="4166564"/>
          </a:xfrm>
          <a:prstGeom prst="rect">
            <a:avLst/>
          </a:prstGeom>
        </p:spPr>
        <p:txBody>
          <a:bodyPr vert="horz" lIns="91436" tIns="45718" rIns="91436" bIns="45718" rtlCol="0">
            <a:normAutofit/>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11" name="Freeform 5"/>
          <p:cNvSpPr/>
          <p:nvPr userDrawn="1"/>
        </p:nvSpPr>
        <p:spPr bwMode="auto">
          <a:xfrm rot="5400000">
            <a:off x="11245248" y="6045087"/>
            <a:ext cx="541705" cy="4799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7000"/>
                </a:schemeClr>
              </a:gs>
              <a:gs pos="2000">
                <a:schemeClr val="bg1">
                  <a:lumMod val="83000"/>
                </a:schemeClr>
              </a:gs>
            </a:gsLst>
            <a:lin ang="18900000" scaled="0"/>
            <a:tileRect/>
          </a:gradFill>
          <a:ln w="12700">
            <a:gradFill flip="none" rotWithShape="1">
              <a:gsLst>
                <a:gs pos="0">
                  <a:schemeClr val="bg1"/>
                </a:gs>
                <a:gs pos="100000">
                  <a:schemeClr val="bg1">
                    <a:lumMod val="80000"/>
                  </a:schemeClr>
                </a:gs>
              </a:gsLst>
              <a:lin ang="18900000" scaled="0"/>
              <a:tileRect/>
            </a:gradFill>
          </a:ln>
          <a:effectLst>
            <a:outerShdw blurRad="165100" dist="76200" dir="2700000" algn="tl" rotWithShape="0">
              <a:prstClr val="black">
                <a:alpha val="30000"/>
              </a:prstClr>
            </a:outerShdw>
          </a:effectLst>
        </p:spPr>
        <p:txBody>
          <a:bodyPr vert="horz" wrap="square" lIns="91436" tIns="45718" rIns="91436" bIns="45718"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
        <p:nvSpPr>
          <p:cNvPr id="4" name="Date Placeholder 3"/>
          <p:cNvSpPr>
            <a:spLocks noGrp="1"/>
          </p:cNvSpPr>
          <p:nvPr>
            <p:ph type="dt" sz="half" idx="2"/>
          </p:nvPr>
        </p:nvSpPr>
        <p:spPr>
          <a:xfrm>
            <a:off x="8939636" y="177842"/>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A6620504-D840-6A40-90BC-6F3747762FA2}" type="datetime1">
              <a:rPr lang="en-US"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34005"/>
            <a:ext cx="3860297" cy="365210"/>
          </a:xfrm>
          <a:prstGeom prst="rect">
            <a:avLst/>
          </a:prstGeom>
        </p:spPr>
        <p:txBody>
          <a:bodyPr vert="horz" lIns="91436" tIns="45718" rIns="91436" bIns="45718" rtlCol="0" anchor="ctr"/>
          <a:lstStyle>
            <a:lvl1pPr algn="ctr">
              <a:defRPr sz="1600">
                <a:solidFill>
                  <a:schemeClr val="bg1">
                    <a:lumMod val="65000"/>
                  </a:schemeClr>
                </a:solidFill>
              </a:defRPr>
            </a:lvl1pPr>
          </a:lstStyle>
          <a:p>
            <a:pPr>
              <a:defRPr/>
            </a:pPr>
            <a:r>
              <a:rPr lang="en-US">
                <a:solidFill>
                  <a:prstClr val="white">
                    <a:lumMod val="65000"/>
                  </a:prstClr>
                </a:solidFill>
              </a:rPr>
              <a:t>WWW.DESIGNERSPARADISE.COM</a:t>
            </a:r>
            <a:endParaRPr lang="en-US" dirty="0">
              <a:solidFill>
                <a:prstClr val="white">
                  <a:lumMod val="65000"/>
                </a:prstClr>
              </a:solidFill>
            </a:endParaRPr>
          </a:p>
        </p:txBody>
      </p:sp>
      <p:cxnSp>
        <p:nvCxnSpPr>
          <p:cNvPr id="9" name="Straight Connector 8"/>
          <p:cNvCxnSpPr/>
          <p:nvPr userDrawn="1"/>
        </p:nvCxnSpPr>
        <p:spPr>
          <a:xfrm>
            <a:off x="812694" y="6275254"/>
            <a:ext cx="10463438" cy="19604"/>
          </a:xfrm>
          <a:prstGeom prst="line">
            <a:avLst/>
          </a:prstGeom>
          <a:ln w="9525" cmpd="sng">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a:xfrm>
            <a:off x="11281415" y="6145720"/>
            <a:ext cx="479938" cy="304871"/>
          </a:xfrm>
          <a:prstGeom prst="rect">
            <a:avLst/>
          </a:prstGeom>
        </p:spPr>
        <p:txBody>
          <a:bodyPr vert="horz" lIns="91436" tIns="45718" rIns="91436" bIns="45718" rtlCol="0" anchor="ctr"/>
          <a:lstStyle>
            <a:lvl1pPr algn="ctr">
              <a:defRPr sz="1600" b="0">
                <a:solidFill>
                  <a:schemeClr val="tx1">
                    <a:lumMod val="50000"/>
                    <a:lumOff val="50000"/>
                  </a:schemeClr>
                </a:solidFill>
                <a:latin typeface="Impact" panose="020B0806030902050204" pitchFamily="34" charset="0"/>
                <a:ea typeface="Impact" panose="020B0806030902050204" pitchFamily="34" charset="0"/>
                <a:cs typeface="Impact" panose="020B0806030902050204" pitchFamily="34" charset="0"/>
              </a:defRPr>
            </a:lvl1pPr>
          </a:lstStyle>
          <a:p>
            <a:pPr>
              <a:defRPr/>
            </a:pPr>
            <a:fld id="{857B18ED-D931-45F4-8873-1BEDAB4DC03E}" type="slidenum">
              <a:rPr lang="en-US" smtClean="0">
                <a:solidFill>
                  <a:prstClr val="black">
                    <a:lumMod val="50000"/>
                    <a:lumOff val="50000"/>
                  </a:prstClr>
                </a:solidFill>
              </a:rPr>
            </a:fld>
            <a:endParaRPr lang="en-US" dirty="0">
              <a:solidFill>
                <a:prstClr val="black">
                  <a:lumMod val="50000"/>
                  <a:lumOff val="50000"/>
                </a:prstClr>
              </a:solidFill>
            </a:endParaRP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Lst>
  <p:hf hdr="0" ftr="0" dt="0"/>
  <p:txStyles>
    <p:titleStyle>
      <a:lvl1pPr algn="l" defTabSz="1218565" rtl="0" eaLnBrk="1" latinLnBrk="0" hangingPunct="1">
        <a:spcBef>
          <a:spcPct val="0"/>
        </a:spcBef>
        <a:buNone/>
        <a:defRPr sz="4600" kern="1200">
          <a:solidFill>
            <a:srgbClr val="17375E"/>
          </a:solidFill>
          <a:latin typeface="Signika"/>
          <a:ea typeface="Open Sans Extrabold" pitchFamily="34" charset="0"/>
          <a:cs typeface="Signika"/>
        </a:defRPr>
      </a:lvl1pPr>
    </p:titleStyle>
    <p:bodyStyle>
      <a:lvl1pPr marL="457200" indent="-457200" algn="l" defTabSz="1218565" rtl="0" eaLnBrk="1" latinLnBrk="0" hangingPunct="1">
        <a:spcBef>
          <a:spcPct val="20000"/>
        </a:spcBef>
        <a:buFont typeface="Arial" panose="020B0604020202020204" pitchFamily="34" charset="0"/>
        <a:buChar char="•"/>
        <a:defRPr sz="2700" kern="1200">
          <a:solidFill>
            <a:srgbClr val="17375E"/>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2400" kern="1200">
          <a:solidFill>
            <a:srgbClr val="17375E"/>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2200" kern="1200">
          <a:solidFill>
            <a:srgbClr val="17375E"/>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1900" kern="1200">
          <a:solidFill>
            <a:srgbClr val="17375E"/>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43.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43.xml"/><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43.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s>
</file>

<file path=ppt/slides/_rels/slide13.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43.xml"/><Relationship Id="rId7" Type="http://schemas.microsoft.com/office/2007/relationships/diagramDrawing" Target="../diagrams/drawing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3" Type="http://schemas.openxmlformats.org/officeDocument/2006/relationships/diagramData" Target="../diagrams/data1.xml"/><Relationship Id="rId2" Type="http://schemas.openxmlformats.org/officeDocument/2006/relationships/tags" Target="../tags/tag30.xml"/><Relationship Id="rId1" Type="http://schemas.openxmlformats.org/officeDocument/2006/relationships/tags" Target="../tags/tag29.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43.xml"/><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43.xml"/><Relationship Id="rId4" Type="http://schemas.openxmlformats.org/officeDocument/2006/relationships/image" Target="../media/image7.jpeg"/><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43.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43.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43.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3.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43.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43.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43.xml"/><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43.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43.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43.xml"/><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5" name="矩形 4"/>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962785" y="2470233"/>
            <a:ext cx="6339643" cy="1185267"/>
            <a:chOff x="3238500" y="3056722"/>
            <a:chExt cx="5729514" cy="909992"/>
          </a:xfrm>
        </p:grpSpPr>
        <p:sp>
          <p:nvSpPr>
            <p:cNvPr id="7" name="文本框 283"/>
            <p:cNvSpPr txBox="1"/>
            <p:nvPr/>
          </p:nvSpPr>
          <p:spPr>
            <a:xfrm>
              <a:off x="3265050" y="3111502"/>
              <a:ext cx="5674599" cy="779062"/>
            </a:xfrm>
            <a:prstGeom prst="rect">
              <a:avLst/>
            </a:prstGeom>
            <a:noFill/>
          </p:spPr>
          <p:txBody>
            <a:bodyPr wrap="none" rtlCol="0">
              <a:spAutoFit/>
            </a:bodyPr>
            <a:lstStyle/>
            <a:p>
              <a:pPr algn="ctr"/>
              <a:r>
                <a:rPr lang="zh-CN" sz="6000" dirty="0">
                  <a:solidFill>
                    <a:srgbClr val="68B9A8"/>
                  </a:solidFill>
                  <a:latin typeface="华文新魏" panose="02010800040101010101" pitchFamily="2" charset="-122"/>
                  <a:ea typeface="华文新魏" panose="02010800040101010101" pitchFamily="2" charset="-122"/>
                </a:rPr>
                <a:t>学前儿童科学教育</a:t>
              </a:r>
              <a:endParaRPr lang="zh-CN" sz="6000" dirty="0">
                <a:solidFill>
                  <a:srgbClr val="68B9A8"/>
                </a:solidFill>
                <a:latin typeface="华文新魏" panose="02010800040101010101" pitchFamily="2" charset="-122"/>
                <a:ea typeface="华文新魏" panose="02010800040101010101" pitchFamily="2" charset="-122"/>
              </a:endParaRPr>
            </a:p>
          </p:txBody>
        </p:sp>
        <p:grpSp>
          <p:nvGrpSpPr>
            <p:cNvPr id="8" name="组合 7"/>
            <p:cNvGrpSpPr/>
            <p:nvPr/>
          </p:nvGrpSpPr>
          <p:grpSpPr>
            <a:xfrm>
              <a:off x="3238500" y="3056722"/>
              <a:ext cx="5729514" cy="909992"/>
              <a:chOff x="3200400" y="3056722"/>
              <a:chExt cx="5729514" cy="909992"/>
            </a:xfrm>
          </p:grpSpPr>
          <p:cxnSp>
            <p:nvCxnSpPr>
              <p:cNvPr id="10" name="直接连接符 9"/>
              <p:cNvCxnSpPr/>
              <p:nvPr/>
            </p:nvCxnSpPr>
            <p:spPr>
              <a:xfrm>
                <a:off x="3214914" y="3056722"/>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200400" y="3966714"/>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12" name="Freeform 10"/>
          <p:cNvSpPr>
            <a:spLocks noEditPoints="1"/>
          </p:cNvSpPr>
          <p:nvPr/>
        </p:nvSpPr>
        <p:spPr bwMode="auto">
          <a:xfrm>
            <a:off x="4820047" y="4459072"/>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68B9A8"/>
          </a:solidFill>
          <a:ln>
            <a:noFill/>
          </a:ln>
        </p:spPr>
        <p:txBody>
          <a:bodyPr vert="horz" wrap="square" lIns="68562" tIns="34281" rIns="68562" bIns="34281" numCol="1" anchor="t" anchorCtr="0" compatLnSpc="1"/>
          <a:lstStyle/>
          <a:p>
            <a:endParaRPr lang="zh-CN" altLang="en-US">
              <a:solidFill>
                <a:srgbClr val="5FA0A0"/>
              </a:solidFill>
            </a:endParaRPr>
          </a:p>
        </p:txBody>
      </p:sp>
      <p:sp>
        <p:nvSpPr>
          <p:cNvPr id="13" name="Rectangle 4"/>
          <p:cNvSpPr txBox="1">
            <a:spLocks noChangeArrowheads="1"/>
          </p:cNvSpPr>
          <p:nvPr/>
        </p:nvSpPr>
        <p:spPr bwMode="auto">
          <a:xfrm>
            <a:off x="5193030" y="4483735"/>
            <a:ext cx="1803400" cy="25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sz="2100" b="0" dirty="0">
                <a:solidFill>
                  <a:schemeClr val="bg1">
                    <a:lumMod val="50000"/>
                  </a:schemeClr>
                </a:solidFill>
                <a:latin typeface="微软雅黑" panose="020B0503020204020204" pitchFamily="34" charset="-122"/>
                <a:ea typeface="微软雅黑" panose="020B0503020204020204" pitchFamily="34" charset="-122"/>
              </a:rPr>
              <a:t>北京出版社</a:t>
            </a:r>
            <a:endParaRPr lang="zh-CN" sz="2100" b="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Effect transition="in" filter="fade">
                                      <p:cBhvr>
                                        <p:cTn id="13" dur="1000"/>
                                        <p:tgtEl>
                                          <p:spTgt spid="5"/>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ppt_x"/>
                                          </p:val>
                                        </p:tav>
                                        <p:tav tm="100000">
                                          <p:val>
                                            <p:strVal val="#ppt_x"/>
                                          </p:val>
                                        </p:tav>
                                      </p:tavLst>
                                    </p:anim>
                                    <p:anim calcmode="lin" valueType="num">
                                      <p:cBhvr additive="base">
                                        <p:cTn id="18" dur="75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1+#ppt_w/2"/>
                                          </p:val>
                                        </p:tav>
                                        <p:tav tm="100000">
                                          <p:val>
                                            <p:strVal val="#ppt_x"/>
                                          </p:val>
                                        </p:tav>
                                      </p:tavLst>
                                    </p:anim>
                                    <p:anim calcmode="lin" valueType="num">
                                      <p:cBhvr additive="base">
                                        <p:cTn id="23" dur="75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bldLvl="0" animBg="1"/>
      <p:bldP spid="1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150582" y="1497937"/>
            <a:ext cx="9369425" cy="3444915"/>
            <a:chOff x="1865754" y="4726065"/>
            <a:chExt cx="5008948" cy="2985466"/>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30551" cy="346747"/>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二、中国“做中学”科学教育实验项目</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2377217"/>
            </a:xfrm>
            <a:prstGeom prst="rect">
              <a:avLst/>
            </a:prstGeom>
            <a:noFill/>
          </p:spPr>
          <p:txBody>
            <a:bodyPr wrap="square" rtlCol="0">
              <a:spAutoFit/>
            </a:bodyPr>
            <a:lstStyle/>
            <a:p>
              <a:pPr>
                <a:lnSpc>
                  <a:spcPct val="200000"/>
                </a:lnSpc>
              </a:pPr>
              <a:r>
                <a:rPr lang="zh-CN" altLang="zh-CN" sz="1600" b="1" dirty="0">
                  <a:solidFill>
                    <a:schemeClr val="accent5">
                      <a:lumMod val="75000"/>
                    </a:schemeClr>
                  </a:solidFill>
                  <a:latin typeface="宋体" panose="02010600030101010101" pitchFamily="2" charset="-122"/>
                </a:rPr>
                <a:t>（</a:t>
              </a:r>
              <a:r>
                <a:rPr lang="zh-CN" altLang="en-US" sz="1600" b="1" dirty="0">
                  <a:solidFill>
                    <a:schemeClr val="accent5">
                      <a:lumMod val="75000"/>
                    </a:schemeClr>
                  </a:solidFill>
                  <a:latin typeface="宋体" panose="02010600030101010101" pitchFamily="2" charset="-122"/>
                </a:rPr>
                <a:t>三</a:t>
              </a:r>
              <a:r>
                <a:rPr lang="zh-CN" altLang="zh-CN" sz="1600" b="1" dirty="0">
                  <a:solidFill>
                    <a:schemeClr val="accent5">
                      <a:lumMod val="75000"/>
                    </a:schemeClr>
                  </a:solidFill>
                  <a:latin typeface="宋体" panose="02010600030101010101" pitchFamily="2" charset="-122"/>
                </a:rPr>
                <a:t>）中国“做中学”科学教育</a:t>
              </a:r>
              <a:r>
                <a:rPr lang="zh-CN" altLang="en-US" sz="1600" b="1" dirty="0">
                  <a:solidFill>
                    <a:schemeClr val="accent5">
                      <a:lumMod val="75000"/>
                    </a:schemeClr>
                  </a:solidFill>
                  <a:latin typeface="宋体" panose="02010600030101010101" pitchFamily="2" charset="-122"/>
                </a:rPr>
                <a:t>倡导的准则</a:t>
              </a:r>
              <a:endParaRPr lang="en-US" altLang="zh-CN" sz="1600" b="1" dirty="0">
                <a:solidFill>
                  <a:schemeClr val="accent5">
                    <a:lumMod val="75000"/>
                  </a:schemeClr>
                </a:solidFill>
                <a:latin typeface="宋体" panose="02010600030101010101" pitchFamily="2" charset="-122"/>
              </a:endParaRPr>
            </a:p>
            <a:p>
              <a:pPr indent="304800" algn="just">
                <a:lnSpc>
                  <a:spcPct val="150000"/>
                </a:lnSpc>
              </a:pPr>
              <a:r>
                <a:rPr lang="en-US" altLang="zh-CN" sz="1600" dirty="0">
                  <a:solidFill>
                    <a:srgbClr val="000000"/>
                  </a:solidFill>
                  <a:latin typeface="宋体" panose="02010600030101010101" pitchFamily="2" charset="-122"/>
                </a:rPr>
                <a:t>1.</a:t>
              </a:r>
              <a:r>
                <a:rPr lang="zh-CN" altLang="zh-CN" sz="1600" dirty="0">
                  <a:solidFill>
                    <a:srgbClr val="000000"/>
                  </a:solidFill>
                  <a:latin typeface="宋体" panose="02010600030101010101" pitchFamily="2" charset="-122"/>
                </a:rPr>
                <a:t>面向每一个儿童，尊重儿童间的差异。</a:t>
              </a:r>
              <a:endParaRPr lang="zh-CN" altLang="zh-CN" sz="1600" dirty="0">
                <a:solidFill>
                  <a:srgbClr val="000000"/>
                </a:solidFill>
                <a:latin typeface="宋体" panose="02010600030101010101" pitchFamily="2" charset="-122"/>
              </a:endParaRPr>
            </a:p>
            <a:p>
              <a:pPr indent="304800" algn="just">
                <a:lnSpc>
                  <a:spcPct val="150000"/>
                </a:lnSpc>
              </a:pPr>
              <a:r>
                <a:rPr lang="en-US" altLang="zh-CN" sz="1600" dirty="0">
                  <a:solidFill>
                    <a:srgbClr val="000000"/>
                  </a:solidFill>
                  <a:latin typeface="宋体" panose="02010600030101010101" pitchFamily="2" charset="-122"/>
                </a:rPr>
                <a:t>2.</a:t>
              </a:r>
              <a:r>
                <a:rPr lang="zh-CN" altLang="zh-CN" sz="1600" dirty="0">
                  <a:solidFill>
                    <a:srgbClr val="000000"/>
                  </a:solidFill>
                  <a:latin typeface="宋体" panose="02010600030101010101" pitchFamily="2" charset="-122"/>
                </a:rPr>
                <a:t>为儿童终身学习，更为儿童学会生活奠定基础。</a:t>
              </a:r>
              <a:endParaRPr lang="en-US" altLang="zh-CN" sz="1600" dirty="0">
                <a:solidFill>
                  <a:srgbClr val="000000"/>
                </a:solidFill>
                <a:latin typeface="宋体" panose="02010600030101010101" pitchFamily="2" charset="-122"/>
              </a:endParaRPr>
            </a:p>
            <a:p>
              <a:pPr indent="304800" algn="just">
                <a:lnSpc>
                  <a:spcPct val="150000"/>
                </a:lnSpc>
              </a:pPr>
              <a:r>
                <a:rPr lang="en-US" altLang="zh-CN" sz="1600" dirty="0">
                  <a:solidFill>
                    <a:srgbClr val="000000"/>
                  </a:solidFill>
                  <a:latin typeface="宋体" panose="02010600030101010101" pitchFamily="2" charset="-122"/>
                </a:rPr>
                <a:t>3.</a:t>
              </a:r>
              <a:r>
                <a:rPr lang="zh-CN" altLang="zh-CN" sz="1600" dirty="0">
                  <a:solidFill>
                    <a:srgbClr val="000000"/>
                  </a:solidFill>
                  <a:latin typeface="宋体" panose="02010600030101010101" pitchFamily="2" charset="-122"/>
                </a:rPr>
                <a:t>教学案例应来源于生活，从儿童熟悉的周围环境中取材。</a:t>
              </a:r>
              <a:endParaRPr lang="en-US" altLang="zh-CN" sz="1600" dirty="0">
                <a:solidFill>
                  <a:srgbClr val="000000"/>
                </a:solidFill>
                <a:latin typeface="宋体" panose="02010600030101010101" pitchFamily="2" charset="-122"/>
              </a:endParaRPr>
            </a:p>
            <a:p>
              <a:pPr indent="304800" algn="just">
                <a:lnSpc>
                  <a:spcPct val="150000"/>
                </a:lnSpc>
              </a:pPr>
              <a:r>
                <a:rPr lang="en-US" altLang="zh-CN" sz="1600" dirty="0">
                  <a:solidFill>
                    <a:srgbClr val="000000"/>
                  </a:solidFill>
                  <a:latin typeface="宋体" panose="02010600030101010101" pitchFamily="2" charset="-122"/>
                </a:rPr>
                <a:t>4.</a:t>
              </a:r>
              <a:r>
                <a:rPr lang="zh-CN" altLang="zh-CN" sz="1600" dirty="0">
                  <a:solidFill>
                    <a:srgbClr val="000000"/>
                  </a:solidFill>
                  <a:latin typeface="宋体" panose="02010600030101010101" pitchFamily="2" charset="-122"/>
                </a:rPr>
                <a:t>要引导儿童主动探究、亲历发现过程。</a:t>
              </a:r>
              <a:endParaRPr lang="en-US" altLang="zh-CN" sz="1600" dirty="0">
                <a:solidFill>
                  <a:srgbClr val="000000"/>
                </a:solidFill>
                <a:latin typeface="宋体" panose="02010600030101010101" pitchFamily="2" charset="-122"/>
              </a:endParaRPr>
            </a:p>
            <a:p>
              <a:pPr indent="304800" algn="just">
                <a:lnSpc>
                  <a:spcPct val="150000"/>
                </a:lnSpc>
              </a:pPr>
              <a:r>
                <a:rPr lang="en-US" altLang="zh-CN" sz="1600" dirty="0">
                  <a:solidFill>
                    <a:srgbClr val="000000"/>
                  </a:solidFill>
                  <a:latin typeface="宋体" panose="02010600030101010101" pitchFamily="2" charset="-122"/>
                </a:rPr>
                <a:t>5.</a:t>
              </a:r>
              <a:r>
                <a:rPr lang="zh-CN" altLang="zh-CN" sz="1600" dirty="0">
                  <a:solidFill>
                    <a:srgbClr val="000000"/>
                  </a:solidFill>
                  <a:latin typeface="宋体" panose="02010600030101010101" pitchFamily="2" charset="-122"/>
                </a:rPr>
                <a:t>教师是儿童科学学习的支持者和引导者。</a:t>
              </a:r>
              <a:endParaRPr lang="zh-CN" altLang="zh-CN" sz="1600" dirty="0">
                <a:solidFill>
                  <a:srgbClr val="000000"/>
                </a:solidFill>
                <a:latin typeface="宋体" panose="02010600030101010101" pitchFamily="2" charset="-122"/>
              </a:endParaRPr>
            </a:p>
            <a:p>
              <a:pPr indent="304800" algn="just">
                <a:lnSpc>
                  <a:spcPct val="150000"/>
                </a:lnSpc>
              </a:pP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1" name="组合 10"/>
          <p:cNvGrpSpPr/>
          <p:nvPr/>
        </p:nvGrpSpPr>
        <p:grpSpPr>
          <a:xfrm>
            <a:off x="810148" y="198584"/>
            <a:ext cx="11374755" cy="857393"/>
            <a:chOff x="810148" y="484514"/>
            <a:chExt cx="11374755" cy="857393"/>
          </a:xfrm>
        </p:grpSpPr>
        <p:sp>
          <p:nvSpPr>
            <p:cNvPr id="12" name="矩形 11"/>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任务一：</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18"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了解“做中学” 项目</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6"/>
            <a:ext cx="9369425" cy="2213808"/>
            <a:chOff x="1865754" y="4726065"/>
            <a:chExt cx="5008948" cy="1918552"/>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727247"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一、生命教育的产生与发展</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sp>
          <p:nvSpPr>
            <p:cNvPr id="17" name="品 15"/>
            <p:cNvSpPr txBox="1"/>
            <p:nvPr>
              <p:custDataLst>
                <p:tags r:id="rId3"/>
              </p:custDataLst>
            </p:nvPr>
          </p:nvSpPr>
          <p:spPr>
            <a:xfrm>
              <a:off x="2171960" y="5334314"/>
              <a:ext cx="4702742" cy="1310303"/>
            </a:xfrm>
            <a:prstGeom prst="rect">
              <a:avLst/>
            </a:prstGeom>
            <a:noFill/>
          </p:spPr>
          <p:txBody>
            <a:bodyPr wrap="square" rtlCol="0">
              <a:spAutoFit/>
            </a:bodyPr>
            <a:lstStyle/>
            <a:p>
              <a:pPr lvl="0" indent="406400" fontAlgn="auto">
                <a:lnSpc>
                  <a:spcPct val="150000"/>
                </a:lnSpc>
                <a:extLst>
                  <a:ext uri="{35155182-B16C-46BC-9424-99874614C6A1}">
                    <wpsdc:indentchars xmlns:wpsdc="http://www.wps.cn/officeDocument/2017/drawingmlCustomData" val="200" checksum="1740828767"/>
                  </a:ext>
                </a:extLst>
              </a:pPr>
              <a:r>
                <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rPr>
                <a:t>“生命教育不仅只是教会青少年珍爱生命，更要启发青少年完整理解生命的意义，积极创造生命的价值；生命教育不仅只是告诉青少年关注自身生命，更要帮助青少年关注、尊重、热爱他人的生命；生命教育不仅只是惠泽人类的教育，还应该让青少年明白让生命的其它物种和谐地同在一片蓝天下；生命教育不仅只是关心今日生命之享用，还应该关怀明日生命之发展。”</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grpSp>
      <p:grpSp>
        <p:nvGrpSpPr>
          <p:cNvPr id="10" name="组合 9"/>
          <p:cNvGrpSpPr/>
          <p:nvPr/>
        </p:nvGrpSpPr>
        <p:grpSpPr>
          <a:xfrm>
            <a:off x="810148" y="198584"/>
            <a:ext cx="11374755" cy="857393"/>
            <a:chOff x="810148" y="484514"/>
            <a:chExt cx="11374755" cy="857393"/>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了解生命教育</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369425" cy="3255191"/>
            <a:chOff x="1865754" y="4726065"/>
            <a:chExt cx="5008948" cy="2821046"/>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727247"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二、生命教育的特点和内涵</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sp>
          <p:nvSpPr>
            <p:cNvPr id="17" name="品 15"/>
            <p:cNvSpPr txBox="1"/>
            <p:nvPr>
              <p:custDataLst>
                <p:tags r:id="rId3"/>
              </p:custDataLst>
            </p:nvPr>
          </p:nvSpPr>
          <p:spPr>
            <a:xfrm>
              <a:off x="2171960" y="5334314"/>
              <a:ext cx="4702742" cy="2212797"/>
            </a:xfrm>
            <a:prstGeom prst="rect">
              <a:avLst/>
            </a:prstGeom>
            <a:noFill/>
          </p:spPr>
          <p:txBody>
            <a:bodyPr wrap="square" rtlCol="0">
              <a:spAutoFit/>
            </a:bodyPr>
            <a:lstStyle/>
            <a:p>
              <a:pPr marL="0" indent="0">
                <a:buNone/>
              </a:pPr>
              <a:r>
                <a:rPr lang="zh-CN" altLang="zh-CN" sz="1600" b="1" dirty="0">
                  <a:sym typeface="+mn-ea"/>
                </a:rPr>
                <a:t>生命教育致力于帮助学生适应和处理人生几个重要的关系：</a:t>
              </a:r>
              <a:endParaRPr lang="en-US" altLang="zh-CN" sz="1600" dirty="0"/>
            </a:p>
            <a:p>
              <a:pPr marL="0" indent="0">
                <a:buNone/>
              </a:pPr>
              <a:endParaRPr lang="zh-CN" altLang="zh-CN" sz="1600" dirty="0"/>
            </a:p>
            <a:p>
              <a:pPr lvl="0" indent="406400" fontAlgn="auto">
                <a:lnSpc>
                  <a:spcPct val="200000"/>
                </a:lnSpc>
                <a:extLst>
                  <a:ext uri="{35155182-B16C-46BC-9424-99874614C6A1}">
                    <wpsdc:indentchars xmlns:wpsdc="http://www.wps.cn/officeDocument/2017/drawingmlCustomData" val="200" checksum="1740828767"/>
                  </a:ext>
                </a:extLst>
              </a:pPr>
              <a:r>
                <a:rPr lang="zh-CN" altLang="zh-CN" sz="1600" dirty="0">
                  <a:sym typeface="+mn-ea"/>
                </a:rPr>
                <a:t>人与自己的关系：认识自我、悦纳自我、珍爱生命、发挥潜能、实现自我。</a:t>
              </a:r>
              <a:endParaRPr lang="zh-CN" altLang="zh-CN" sz="1600" dirty="0"/>
            </a:p>
            <a:p>
              <a:pPr lvl="0" indent="406400" fontAlgn="auto">
                <a:lnSpc>
                  <a:spcPct val="200000"/>
                </a:lnSpc>
                <a:extLst>
                  <a:ext uri="{35155182-B16C-46BC-9424-99874614C6A1}">
                    <wpsdc:indentchars xmlns:wpsdc="http://www.wps.cn/officeDocument/2017/drawingmlCustomData" val="200" checksum="1740828767"/>
                  </a:ext>
                </a:extLst>
              </a:pPr>
              <a:r>
                <a:rPr lang="zh-CN" altLang="zh-CN" sz="1600" dirty="0">
                  <a:sym typeface="+mn-ea"/>
                </a:rPr>
                <a:t>人与他人的关系：关心他人、同情弱者、尊重与真爱他人的生命。</a:t>
              </a:r>
              <a:endParaRPr lang="zh-CN" altLang="zh-CN" sz="1600" dirty="0"/>
            </a:p>
            <a:p>
              <a:pPr lvl="0" indent="406400" fontAlgn="auto">
                <a:lnSpc>
                  <a:spcPct val="200000"/>
                </a:lnSpc>
                <a:extLst>
                  <a:ext uri="{35155182-B16C-46BC-9424-99874614C6A1}">
                    <wpsdc:indentchars xmlns:wpsdc="http://www.wps.cn/officeDocument/2017/drawingmlCustomData" val="200" checksum="1740828767"/>
                  </a:ext>
                </a:extLst>
              </a:pPr>
              <a:r>
                <a:rPr lang="zh-CN" altLang="zh-CN" sz="1600" dirty="0">
                  <a:sym typeface="+mn-ea"/>
                </a:rPr>
                <a:t>人与环境的关系：尊重生命的多样性，亲近自然、保护环境。</a:t>
              </a:r>
              <a:endParaRPr lang="zh-CN" altLang="zh-CN" sz="1600" dirty="0"/>
            </a:p>
            <a:p>
              <a:pPr lvl="0" indent="406400" fontAlgn="auto">
                <a:lnSpc>
                  <a:spcPct val="200000"/>
                </a:lnSpc>
                <a:extLst>
                  <a:ext uri="{35155182-B16C-46BC-9424-99874614C6A1}">
                    <wpsdc:indentchars xmlns:wpsdc="http://www.wps.cn/officeDocument/2017/drawingmlCustomData" val="200" checksum="1740828767"/>
                  </a:ext>
                </a:extLst>
              </a:pPr>
              <a:r>
                <a:rPr lang="zh-CN" altLang="zh-CN" sz="1600" dirty="0">
                  <a:sym typeface="+mn-ea"/>
                </a:rPr>
                <a:t>人与社会的关系：关注社会的变化、关心人类的危机。</a:t>
              </a:r>
              <a:endParaRPr lang="zh-CN" altLang="en-US" sz="1600" dirty="0">
                <a:solidFill>
                  <a:schemeClr val="tx1">
                    <a:lumMod val="75000"/>
                    <a:lumOff val="25000"/>
                  </a:schemeClr>
                </a:solidFill>
                <a:latin typeface="宋体" panose="02010600030101010101" pitchFamily="2" charset="-122"/>
                <a:ea typeface="宋体" panose="02010600030101010101" pitchFamily="2" charset="-122"/>
                <a:sym typeface="+mn-ea"/>
              </a:endParaRPr>
            </a:p>
          </p:txBody>
        </p:sp>
      </p:grpSp>
      <p:grpSp>
        <p:nvGrpSpPr>
          <p:cNvPr id="10" name="组合 9"/>
          <p:cNvGrpSpPr/>
          <p:nvPr/>
        </p:nvGrpSpPr>
        <p:grpSpPr>
          <a:xfrm>
            <a:off x="810148" y="198584"/>
            <a:ext cx="11374755" cy="857393"/>
            <a:chOff x="810148" y="484514"/>
            <a:chExt cx="11374755" cy="857393"/>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了解生命教育</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3803774" cy="546737"/>
            <a:chOff x="1865754" y="4726065"/>
            <a:chExt cx="2033519" cy="473819"/>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727247"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二、生命教育的特点和内涵</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grpSp>
      <p:graphicFrame>
        <p:nvGraphicFramePr>
          <p:cNvPr id="2" name="图示 1"/>
          <p:cNvGraphicFramePr/>
          <p:nvPr/>
        </p:nvGraphicFramePr>
        <p:xfrm>
          <a:off x="3046730" y="1830705"/>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4006106" y="5710912"/>
            <a:ext cx="4176464" cy="461665"/>
          </a:xfrm>
          <a:prstGeom prst="rect">
            <a:avLst/>
          </a:prstGeom>
          <a:noFill/>
        </p:spPr>
        <p:txBody>
          <a:bodyPr wrap="square" rtlCol="0">
            <a:spAutoFit/>
          </a:bodyPr>
          <a:lstStyle/>
          <a:p>
            <a:r>
              <a:rPr lang="zh-CN" altLang="zh-CN" sz="2400" b="1" dirty="0">
                <a:solidFill>
                  <a:srgbClr val="C00000"/>
                </a:solidFill>
              </a:rPr>
              <a:t>生命教育的内涵包括</a:t>
            </a:r>
            <a:r>
              <a:rPr lang="zh-CN" altLang="en-US" sz="2400" b="1" dirty="0">
                <a:solidFill>
                  <a:srgbClr val="C00000"/>
                </a:solidFill>
              </a:rPr>
              <a:t>三</a:t>
            </a:r>
            <a:r>
              <a:rPr lang="zh-CN" altLang="zh-CN" sz="2400" b="1" dirty="0">
                <a:solidFill>
                  <a:srgbClr val="C00000"/>
                </a:solidFill>
              </a:rPr>
              <a:t>个层次</a:t>
            </a:r>
            <a:endParaRPr lang="zh-CN" altLang="en-US" sz="2400" b="1" dirty="0">
              <a:solidFill>
                <a:srgbClr val="C00000"/>
              </a:solidFill>
            </a:endParaRPr>
          </a:p>
        </p:txBody>
      </p:sp>
      <p:grpSp>
        <p:nvGrpSpPr>
          <p:cNvPr id="17" name="组合 16"/>
          <p:cNvGrpSpPr/>
          <p:nvPr/>
        </p:nvGrpSpPr>
        <p:grpSpPr>
          <a:xfrm>
            <a:off x="810148" y="198584"/>
            <a:ext cx="11374755" cy="857393"/>
            <a:chOff x="810148" y="484514"/>
            <a:chExt cx="11374755" cy="857393"/>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了解生命教育</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4"/>
            <a:ext cx="9369425" cy="2198547"/>
            <a:chOff x="1865754" y="4726065"/>
            <a:chExt cx="5008948" cy="1905327"/>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541986" cy="34559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三、生命教育对学前儿童科学教育的启示</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sp>
          <p:nvSpPr>
            <p:cNvPr id="17" name="品 15"/>
            <p:cNvSpPr txBox="1"/>
            <p:nvPr>
              <p:custDataLst>
                <p:tags r:id="rId3"/>
              </p:custDataLst>
            </p:nvPr>
          </p:nvSpPr>
          <p:spPr>
            <a:xfrm>
              <a:off x="2171960" y="5334314"/>
              <a:ext cx="4702742" cy="1297078"/>
            </a:xfrm>
            <a:prstGeom prst="rect">
              <a:avLst/>
            </a:prstGeom>
            <a:noFill/>
          </p:spPr>
          <p:txBody>
            <a:bodyPr wrap="square" rtlCol="0">
              <a:spAutoFit/>
            </a:bodyPr>
            <a:lstStyle/>
            <a:p>
              <a:pPr marL="1905" indent="-344805">
                <a:lnSpc>
                  <a:spcPct val="200000"/>
                </a:lnSpc>
                <a:buNone/>
              </a:pPr>
              <a:r>
                <a:rPr lang="zh-CN" altLang="zh-CN" sz="1600" b="1" dirty="0">
                  <a:solidFill>
                    <a:schemeClr val="accent5">
                      <a:lumMod val="75000"/>
                    </a:schemeClr>
                  </a:solidFill>
                  <a:sym typeface="+mn-ea"/>
                </a:rPr>
                <a:t>（一）引导学前儿童认识生命的来源和本质</a:t>
              </a:r>
              <a:endParaRPr lang="zh-CN" altLang="zh-CN" sz="1600" b="1" dirty="0">
                <a:solidFill>
                  <a:schemeClr val="accent5">
                    <a:lumMod val="75000"/>
                  </a:schemeClr>
                </a:solidFill>
              </a:endParaRPr>
            </a:p>
            <a:p>
              <a:pPr marL="1905" indent="-344805">
                <a:lnSpc>
                  <a:spcPct val="200000"/>
                </a:lnSpc>
                <a:buNone/>
              </a:pPr>
              <a:r>
                <a:rPr lang="zh-CN" altLang="zh-CN" sz="1600" b="1" dirty="0">
                  <a:solidFill>
                    <a:schemeClr val="accent5">
                      <a:lumMod val="75000"/>
                    </a:schemeClr>
                  </a:solidFill>
                  <a:sym typeface="+mn-ea"/>
                </a:rPr>
                <a:t>（二）培养学前儿童关爱生命的意识</a:t>
              </a:r>
              <a:endParaRPr lang="zh-CN" altLang="zh-CN" sz="1600" b="1" dirty="0">
                <a:solidFill>
                  <a:schemeClr val="accent5">
                    <a:lumMod val="75000"/>
                  </a:schemeClr>
                </a:solidFill>
              </a:endParaRPr>
            </a:p>
            <a:p>
              <a:pPr marL="1905" indent="-344805">
                <a:lnSpc>
                  <a:spcPct val="200000"/>
                </a:lnSpc>
                <a:buNone/>
              </a:pPr>
              <a:r>
                <a:rPr lang="zh-CN" altLang="zh-CN" sz="1600" b="1" dirty="0">
                  <a:solidFill>
                    <a:schemeClr val="accent5">
                      <a:lumMod val="75000"/>
                    </a:schemeClr>
                  </a:solidFill>
                  <a:sym typeface="+mn-ea"/>
                </a:rPr>
                <a:t>（三）教</a:t>
              </a:r>
              <a:r>
                <a:rPr lang="zh-CN" altLang="en-US" sz="1600" b="1" dirty="0">
                  <a:solidFill>
                    <a:schemeClr val="accent5">
                      <a:lumMod val="75000"/>
                    </a:schemeClr>
                  </a:solidFill>
                  <a:sym typeface="+mn-ea"/>
                </a:rPr>
                <a:t>给</a:t>
              </a:r>
              <a:r>
                <a:rPr lang="zh-CN" altLang="zh-CN" sz="1600" b="1" dirty="0">
                  <a:solidFill>
                    <a:schemeClr val="accent5">
                      <a:lumMod val="75000"/>
                    </a:schemeClr>
                  </a:solidFill>
                  <a:sym typeface="+mn-ea"/>
                </a:rPr>
                <a:t>学前儿童保护生命的方法</a:t>
              </a:r>
              <a:endParaRPr lang="zh-CN" altLang="zh-CN" sz="1600" b="1" dirty="0">
                <a:solidFill>
                  <a:schemeClr val="accent5">
                    <a:lumMod val="75000"/>
                  </a:schemeClr>
                </a:solidFill>
                <a:latin typeface="宋体" panose="02010600030101010101" pitchFamily="2" charset="-122"/>
                <a:ea typeface="宋体" panose="02010600030101010101" pitchFamily="2" charset="-122"/>
                <a:sym typeface="+mn-ea"/>
              </a:endParaRPr>
            </a:p>
          </p:txBody>
        </p:sp>
      </p:grpSp>
      <p:grpSp>
        <p:nvGrpSpPr>
          <p:cNvPr id="10" name="组合 9"/>
          <p:cNvGrpSpPr/>
          <p:nvPr/>
        </p:nvGrpSpPr>
        <p:grpSpPr>
          <a:xfrm>
            <a:off x="810148" y="198584"/>
            <a:ext cx="11374755" cy="857393"/>
            <a:chOff x="810148" y="484514"/>
            <a:chExt cx="11374755" cy="857393"/>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任务二：</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了解生命教育</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7"/>
            <a:ext cx="9369425" cy="1198146"/>
            <a:chOff x="1865754" y="4726065"/>
            <a:chExt cx="5008948" cy="1038349"/>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857235" cy="346747"/>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一、</a:t>
              </a:r>
              <a:r>
                <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rPr>
                <a:t>STEM</a:t>
              </a: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教育的产生与发展</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sp>
          <p:nvSpPr>
            <p:cNvPr id="17" name="品 15"/>
            <p:cNvSpPr txBox="1"/>
            <p:nvPr>
              <p:custDataLst>
                <p:tags r:id="rId3"/>
              </p:custDataLst>
            </p:nvPr>
          </p:nvSpPr>
          <p:spPr>
            <a:xfrm>
              <a:off x="2171960" y="5334314"/>
              <a:ext cx="4702742" cy="430100"/>
            </a:xfrm>
            <a:prstGeom prst="rect">
              <a:avLst/>
            </a:prstGeom>
            <a:noFill/>
          </p:spPr>
          <p:txBody>
            <a:bodyPr wrap="square" rtlCol="0">
              <a:spAutoFit/>
            </a:bodyPr>
            <a:lstStyle/>
            <a:p>
              <a:pPr marL="1905" indent="-344805">
                <a:lnSpc>
                  <a:spcPct val="200000"/>
                </a:lnSpc>
                <a:buNone/>
              </a:pPr>
              <a:endParaRPr lang="en-US" altLang="zh-CN" sz="1600" b="1" dirty="0">
                <a:solidFill>
                  <a:schemeClr val="accent5">
                    <a:lumMod val="75000"/>
                  </a:schemeClr>
                </a:solidFill>
                <a:latin typeface="宋体" panose="02010600030101010101" pitchFamily="2" charset="-122"/>
                <a:ea typeface="宋体" panose="02010600030101010101" pitchFamily="2" charset="-122"/>
                <a:sym typeface="+mn-ea"/>
              </a:endParaRPr>
            </a:p>
          </p:txBody>
        </p:sp>
      </p:grpSp>
      <p:grpSp>
        <p:nvGrpSpPr>
          <p:cNvPr id="10" name="组合 9"/>
          <p:cNvGrpSpPr/>
          <p:nvPr/>
        </p:nvGrpSpPr>
        <p:grpSpPr>
          <a:xfrm>
            <a:off x="810148" y="198584"/>
            <a:ext cx="11374755" cy="857393"/>
            <a:chOff x="810148" y="484514"/>
            <a:chExt cx="11374755" cy="857393"/>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任务三：</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早期</a:t>
              </a:r>
              <a:r>
                <a:rPr lang="en-US" altLang="zh-CN" sz="1600" dirty="0">
                  <a:solidFill>
                    <a:srgbClr val="68B9A8"/>
                  </a:solidFill>
                  <a:latin typeface="黑体" panose="02010609060101010101" pitchFamily="49" charset="-122"/>
                  <a:ea typeface="黑体" panose="02010609060101010101" pitchFamily="49" charset="-122"/>
                  <a:sym typeface="Arial" panose="020B0604020202020204" pitchFamily="34" charset="0"/>
                </a:rPr>
                <a:t>STEM</a:t>
              </a: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教育</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7781" y="3072628"/>
            <a:ext cx="4514850" cy="29718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521774" y="1259034"/>
            <a:ext cx="9161883" cy="2819558"/>
            <a:chOff x="1865754" y="4726065"/>
            <a:chExt cx="4897995" cy="2443513"/>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53484" cy="1093586"/>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二、早期</a:t>
              </a:r>
              <a:r>
                <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rPr>
                <a:t>STEM</a:t>
              </a: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教育的内容与实施</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endParaRPr>
            </a:p>
            <a:p>
              <a:pPr algn="l"/>
              <a:endPar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endParaRPr>
            </a:p>
            <a:p>
              <a:r>
                <a:rPr lang="zh-CN" altLang="zh-CN" sz="1600" b="1" dirty="0">
                  <a:solidFill>
                    <a:schemeClr val="accent5">
                      <a:lumMod val="75000"/>
                    </a:schemeClr>
                  </a:solidFill>
                </a:rPr>
                <a:t>（一）在幼儿园开展</a:t>
              </a:r>
              <a:r>
                <a:rPr lang="en-US" altLang="zh-CN" sz="1600" b="1" dirty="0">
                  <a:solidFill>
                    <a:schemeClr val="accent5">
                      <a:lumMod val="75000"/>
                    </a:schemeClr>
                  </a:solidFill>
                </a:rPr>
                <a:t>STEM</a:t>
              </a:r>
              <a:r>
                <a:rPr lang="zh-CN" altLang="zh-CN" sz="1600" b="1" dirty="0">
                  <a:solidFill>
                    <a:schemeClr val="accent5">
                      <a:lumMod val="75000"/>
                    </a:schemeClr>
                  </a:solidFill>
                </a:rPr>
                <a:t>教育的可行性和必要性</a:t>
              </a:r>
              <a:endParaRPr lang="zh-CN" altLang="zh-CN" sz="1600" b="1" dirty="0">
                <a:solidFill>
                  <a:schemeClr val="accent5">
                    <a:lumMod val="75000"/>
                  </a:schemeClr>
                </a:solidFill>
              </a:endParaRPr>
            </a:p>
            <a:p>
              <a:pPr algn="l"/>
              <a:endPar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sp>
          <p:nvSpPr>
            <p:cNvPr id="17" name="品 15"/>
            <p:cNvSpPr txBox="1"/>
            <p:nvPr>
              <p:custDataLst>
                <p:tags r:id="rId3"/>
              </p:custDataLst>
            </p:nvPr>
          </p:nvSpPr>
          <p:spPr>
            <a:xfrm>
              <a:off x="2061007" y="6739478"/>
              <a:ext cx="4702742" cy="430100"/>
            </a:xfrm>
            <a:prstGeom prst="rect">
              <a:avLst/>
            </a:prstGeom>
            <a:noFill/>
          </p:spPr>
          <p:txBody>
            <a:bodyPr wrap="square" rtlCol="0">
              <a:spAutoFit/>
            </a:bodyPr>
            <a:lstStyle/>
            <a:p>
              <a:pPr marL="1905" indent="-344805">
                <a:lnSpc>
                  <a:spcPct val="200000"/>
                </a:lnSpc>
                <a:buNone/>
              </a:pPr>
              <a:endParaRPr lang="en-US" altLang="zh-CN" sz="1600" b="1" dirty="0">
                <a:solidFill>
                  <a:schemeClr val="accent5">
                    <a:lumMod val="75000"/>
                  </a:schemeClr>
                </a:solidFill>
                <a:latin typeface="宋体" panose="02010600030101010101" pitchFamily="2" charset="-122"/>
                <a:ea typeface="宋体" panose="02010600030101010101" pitchFamily="2" charset="-122"/>
                <a:sym typeface="+mn-ea"/>
              </a:endParaRPr>
            </a:p>
          </p:txBody>
        </p:sp>
      </p:grpSp>
      <p:grpSp>
        <p:nvGrpSpPr>
          <p:cNvPr id="10" name="组合 9"/>
          <p:cNvGrpSpPr/>
          <p:nvPr/>
        </p:nvGrpSpPr>
        <p:grpSpPr>
          <a:xfrm>
            <a:off x="810148" y="198584"/>
            <a:ext cx="11374755" cy="857393"/>
            <a:chOff x="810148" y="484514"/>
            <a:chExt cx="11374755" cy="857393"/>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任务三：</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早期</a:t>
              </a:r>
              <a:r>
                <a:rPr lang="en-US" altLang="zh-CN" sz="1600" dirty="0">
                  <a:solidFill>
                    <a:srgbClr val="68B9A8"/>
                  </a:solidFill>
                  <a:latin typeface="黑体" panose="02010609060101010101" pitchFamily="49" charset="-122"/>
                  <a:ea typeface="黑体" panose="02010609060101010101" pitchFamily="49" charset="-122"/>
                  <a:sym typeface="Arial" panose="020B0604020202020204" pitchFamily="34" charset="0"/>
                </a:rPr>
                <a:t>STEM</a:t>
              </a: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教育</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
        <p:nvSpPr>
          <p:cNvPr id="12" name="文本框 11"/>
          <p:cNvSpPr txBox="1"/>
          <p:nvPr/>
        </p:nvSpPr>
        <p:spPr>
          <a:xfrm>
            <a:off x="1621703" y="2445830"/>
            <a:ext cx="8474043" cy="3539430"/>
          </a:xfrm>
          <a:prstGeom prst="rect">
            <a:avLst/>
          </a:prstGeom>
          <a:noFill/>
        </p:spPr>
        <p:txBody>
          <a:bodyPr wrap="square">
            <a:spAutoFit/>
          </a:bodyPr>
          <a:lstStyle/>
          <a:p>
            <a:pPr indent="406400"/>
            <a:r>
              <a:rPr lang="en-US" altLang="zh-CN" sz="1600" dirty="0"/>
              <a:t>1.</a:t>
            </a:r>
            <a:r>
              <a:rPr lang="zh-CN" altLang="en-US" sz="1600" dirty="0"/>
              <a:t>可行性：</a:t>
            </a:r>
            <a:endParaRPr lang="en-US" altLang="zh-CN" sz="1600" dirty="0"/>
          </a:p>
          <a:p>
            <a:pPr indent="406400"/>
            <a:r>
              <a:rPr lang="zh-CN" altLang="zh-CN" sz="1600" dirty="0"/>
              <a:t>幼儿具有与生俱来的强烈的好奇心和探索精神，这与</a:t>
            </a:r>
            <a:r>
              <a:rPr lang="en-US" altLang="zh-CN" sz="1600" dirty="0"/>
              <a:t>STEM</a:t>
            </a:r>
            <a:r>
              <a:rPr lang="zh-CN" altLang="zh-CN" sz="1600" dirty="0"/>
              <a:t>教育“解决生活中真实有意义问题”的理念是完全一致的。</a:t>
            </a:r>
            <a:endParaRPr lang="en-US" altLang="zh-CN" sz="1600" dirty="0"/>
          </a:p>
          <a:p>
            <a:pPr indent="406400"/>
            <a:r>
              <a:rPr lang="zh-CN" altLang="zh-CN" sz="1600" dirty="0"/>
              <a:t>幼儿的学习是整合的，这与</a:t>
            </a:r>
            <a:r>
              <a:rPr lang="en-US" altLang="zh-CN" sz="1600" dirty="0"/>
              <a:t>STEM</a:t>
            </a:r>
            <a:r>
              <a:rPr lang="zh-CN" altLang="zh-CN" sz="1600" dirty="0"/>
              <a:t>教育强调的整合不谋而合。</a:t>
            </a:r>
            <a:endParaRPr lang="en-US" altLang="zh-CN" sz="1600" dirty="0"/>
          </a:p>
          <a:p>
            <a:pPr indent="406400"/>
            <a:r>
              <a:rPr lang="zh-CN" altLang="zh-CN" sz="1600" dirty="0"/>
              <a:t>幼儿的科学探究活动强调动手操作，强调直接经验的获得，在一定程度上都己经具备了</a:t>
            </a:r>
            <a:r>
              <a:rPr lang="en-US" altLang="zh-CN" sz="1600" dirty="0"/>
              <a:t>STEM</a:t>
            </a:r>
            <a:r>
              <a:rPr lang="zh-CN" altLang="zh-CN" sz="1600" dirty="0"/>
              <a:t>教育的特点。</a:t>
            </a:r>
            <a:endParaRPr lang="en-US" altLang="zh-CN" sz="1600" dirty="0"/>
          </a:p>
          <a:p>
            <a:pPr indent="406400"/>
            <a:endParaRPr lang="zh-CN" altLang="zh-CN" sz="1600" dirty="0"/>
          </a:p>
          <a:p>
            <a:pPr indent="406400"/>
            <a:r>
              <a:rPr lang="en-US" altLang="zh-CN" sz="1600" dirty="0"/>
              <a:t>2.</a:t>
            </a:r>
            <a:r>
              <a:rPr lang="zh-CN" altLang="en-US" sz="1600" dirty="0"/>
              <a:t>必要性</a:t>
            </a:r>
            <a:endParaRPr lang="en-US" altLang="zh-CN" sz="1600" dirty="0"/>
          </a:p>
          <a:p>
            <a:pPr indent="406400"/>
            <a:r>
              <a:rPr lang="en-US" altLang="zh-CN" sz="1600" dirty="0"/>
              <a:t>STEM</a:t>
            </a:r>
            <a:r>
              <a:rPr lang="zh-CN" altLang="zh-CN" sz="1600" dirty="0"/>
              <a:t>活动有助于幼儿集中注意力，增加词汇量，与他人合作，建立科学联系。</a:t>
            </a:r>
            <a:endParaRPr lang="en-US" altLang="zh-CN" sz="1600" dirty="0"/>
          </a:p>
          <a:p>
            <a:pPr indent="406400"/>
            <a:r>
              <a:rPr lang="zh-CN" altLang="zh-CN" sz="1600" dirty="0"/>
              <a:t>高质量的</a:t>
            </a:r>
            <a:r>
              <a:rPr lang="en-US" altLang="zh-CN" sz="1600" dirty="0"/>
              <a:t>STEM</a:t>
            </a:r>
            <a:r>
              <a:rPr lang="zh-CN" altLang="zh-CN" sz="1600" dirty="0"/>
              <a:t>经验能为幼儿提供跨学科领域发展批判性思维、执行能力和解决问题技能的机会，同时还能为儿童提供机会在情境中练习他们正在发展的许多其他技能，如语言和识字技能。</a:t>
            </a:r>
            <a:endParaRPr lang="en-US" altLang="zh-CN" sz="1600" dirty="0"/>
          </a:p>
          <a:p>
            <a:pPr indent="406400"/>
            <a:r>
              <a:rPr lang="zh-CN" altLang="zh-CN" sz="1600" dirty="0"/>
              <a:t>幼儿学习与他们日常生活相关的科学、技术、工程和数学有助于培养幼儿的好奇心，并能为其在基础教育阶段的科学学习奠定基础。</a:t>
            </a:r>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521774" y="1259034"/>
            <a:ext cx="9161883" cy="2819558"/>
            <a:chOff x="1865754" y="4726065"/>
            <a:chExt cx="4897995" cy="2443513"/>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131467" cy="1093586"/>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二、早期</a:t>
              </a:r>
              <a:r>
                <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rPr>
                <a:t>STEM</a:t>
              </a: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教育的内容与实施</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endParaRPr>
            </a:p>
            <a:p>
              <a:pPr algn="l"/>
              <a:endPar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endParaRPr>
            </a:p>
            <a:p>
              <a:r>
                <a:rPr lang="zh-CN" altLang="zh-CN" sz="1600" b="1" dirty="0">
                  <a:solidFill>
                    <a:schemeClr val="accent5">
                      <a:lumMod val="75000"/>
                    </a:schemeClr>
                  </a:solidFill>
                </a:rPr>
                <a:t>（</a:t>
              </a:r>
              <a:r>
                <a:rPr lang="zh-CN" altLang="en-US" sz="1600" b="1" dirty="0">
                  <a:solidFill>
                    <a:schemeClr val="accent5">
                      <a:lumMod val="75000"/>
                    </a:schemeClr>
                  </a:solidFill>
                </a:rPr>
                <a:t>二</a:t>
              </a:r>
              <a:r>
                <a:rPr lang="zh-CN" altLang="zh-CN" sz="1600" b="1" dirty="0">
                  <a:solidFill>
                    <a:schemeClr val="accent5">
                      <a:lumMod val="75000"/>
                    </a:schemeClr>
                  </a:solidFill>
                </a:rPr>
                <a:t>）</a:t>
              </a:r>
              <a:r>
                <a:rPr lang="zh-CN" altLang="en-US" sz="1600" b="1" dirty="0">
                  <a:solidFill>
                    <a:schemeClr val="accent5">
                      <a:lumMod val="75000"/>
                    </a:schemeClr>
                  </a:solidFill>
                </a:rPr>
                <a:t>早期</a:t>
              </a:r>
              <a:r>
                <a:rPr lang="en-US" altLang="zh-CN" sz="1600" b="1" dirty="0">
                  <a:solidFill>
                    <a:schemeClr val="accent5">
                      <a:lumMod val="75000"/>
                    </a:schemeClr>
                  </a:solidFill>
                </a:rPr>
                <a:t>STEM</a:t>
              </a:r>
              <a:r>
                <a:rPr lang="zh-CN" altLang="en-US" sz="1600" b="1" dirty="0">
                  <a:solidFill>
                    <a:schemeClr val="accent5">
                      <a:lumMod val="75000"/>
                    </a:schemeClr>
                  </a:solidFill>
                </a:rPr>
                <a:t>教育的内容</a:t>
              </a:r>
              <a:endParaRPr lang="zh-CN" altLang="zh-CN" sz="1600" b="1" dirty="0">
                <a:solidFill>
                  <a:schemeClr val="accent5">
                    <a:lumMod val="75000"/>
                  </a:schemeClr>
                </a:solidFill>
              </a:endParaRPr>
            </a:p>
            <a:p>
              <a:pPr algn="l"/>
              <a:endPar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sp>
          <p:nvSpPr>
            <p:cNvPr id="17" name="品 15"/>
            <p:cNvSpPr txBox="1"/>
            <p:nvPr>
              <p:custDataLst>
                <p:tags r:id="rId3"/>
              </p:custDataLst>
            </p:nvPr>
          </p:nvSpPr>
          <p:spPr>
            <a:xfrm>
              <a:off x="2061007" y="6739478"/>
              <a:ext cx="4702742" cy="430100"/>
            </a:xfrm>
            <a:prstGeom prst="rect">
              <a:avLst/>
            </a:prstGeom>
            <a:noFill/>
          </p:spPr>
          <p:txBody>
            <a:bodyPr wrap="square" rtlCol="0">
              <a:spAutoFit/>
            </a:bodyPr>
            <a:lstStyle/>
            <a:p>
              <a:pPr marL="1905" indent="-344805">
                <a:lnSpc>
                  <a:spcPct val="200000"/>
                </a:lnSpc>
                <a:buNone/>
              </a:pPr>
              <a:endParaRPr lang="en-US" altLang="zh-CN" sz="1600" b="1" dirty="0">
                <a:solidFill>
                  <a:schemeClr val="accent5">
                    <a:lumMod val="75000"/>
                  </a:schemeClr>
                </a:solidFill>
                <a:latin typeface="宋体" panose="02010600030101010101" pitchFamily="2" charset="-122"/>
                <a:ea typeface="宋体" panose="02010600030101010101" pitchFamily="2" charset="-122"/>
                <a:sym typeface="+mn-ea"/>
              </a:endParaRPr>
            </a:p>
          </p:txBody>
        </p:sp>
      </p:grpSp>
      <p:grpSp>
        <p:nvGrpSpPr>
          <p:cNvPr id="10" name="组合 9"/>
          <p:cNvGrpSpPr/>
          <p:nvPr/>
        </p:nvGrpSpPr>
        <p:grpSpPr>
          <a:xfrm>
            <a:off x="810148" y="198584"/>
            <a:ext cx="11374755" cy="857393"/>
            <a:chOff x="810148" y="484514"/>
            <a:chExt cx="11374755" cy="857393"/>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任务三：</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早期</a:t>
              </a:r>
              <a:r>
                <a:rPr lang="en-US" altLang="zh-CN" sz="1600" dirty="0">
                  <a:solidFill>
                    <a:srgbClr val="68B9A8"/>
                  </a:solidFill>
                  <a:latin typeface="黑体" panose="02010609060101010101" pitchFamily="49" charset="-122"/>
                  <a:ea typeface="黑体" panose="02010609060101010101" pitchFamily="49" charset="-122"/>
                  <a:sym typeface="Arial" panose="020B0604020202020204" pitchFamily="34" charset="0"/>
                </a:rPr>
                <a:t>STEM</a:t>
              </a: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教育</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
        <p:nvSpPr>
          <p:cNvPr id="12" name="文本框 11"/>
          <p:cNvSpPr txBox="1"/>
          <p:nvPr/>
        </p:nvSpPr>
        <p:spPr>
          <a:xfrm>
            <a:off x="1621703" y="2445830"/>
            <a:ext cx="8474043" cy="1077218"/>
          </a:xfrm>
          <a:prstGeom prst="rect">
            <a:avLst/>
          </a:prstGeom>
          <a:noFill/>
        </p:spPr>
        <p:txBody>
          <a:bodyPr wrap="square">
            <a:spAutoFit/>
          </a:bodyPr>
          <a:lstStyle/>
          <a:p>
            <a:pPr indent="406400"/>
            <a:r>
              <a:rPr lang="en-US" altLang="zh-CN" sz="1600" dirty="0"/>
              <a:t>1.</a:t>
            </a:r>
            <a:r>
              <a:rPr lang="zh-CN" altLang="zh-CN" sz="1600" dirty="0"/>
              <a:t>早期</a:t>
            </a:r>
            <a:r>
              <a:rPr lang="en-US" altLang="zh-CN" sz="1600" dirty="0"/>
              <a:t>STEM</a:t>
            </a:r>
            <a:r>
              <a:rPr lang="zh-CN" altLang="zh-CN" sz="1600" dirty="0"/>
              <a:t>教育科学与数学领域内容</a:t>
            </a:r>
            <a:endParaRPr lang="zh-CN" altLang="zh-CN" sz="1600" dirty="0"/>
          </a:p>
          <a:p>
            <a:pPr indent="406400"/>
            <a:endParaRPr lang="en-US" altLang="zh-CN" sz="1600" dirty="0"/>
          </a:p>
          <a:p>
            <a:pPr indent="406400"/>
            <a:r>
              <a:rPr lang="en-US" altLang="zh-CN" sz="1600" dirty="0"/>
              <a:t>2.</a:t>
            </a:r>
            <a:r>
              <a:rPr lang="zh-CN" altLang="zh-CN" sz="1600" dirty="0"/>
              <a:t>早期</a:t>
            </a:r>
            <a:r>
              <a:rPr lang="en-US" altLang="zh-CN" sz="1600" dirty="0"/>
              <a:t>STEM</a:t>
            </a:r>
            <a:r>
              <a:rPr lang="zh-CN" altLang="zh-CN" sz="1600" dirty="0"/>
              <a:t>教育学科的融合</a:t>
            </a:r>
            <a:endParaRPr lang="zh-CN" altLang="zh-CN" sz="1600" dirty="0"/>
          </a:p>
          <a:p>
            <a:pPr indent="406400"/>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521774" y="1259034"/>
            <a:ext cx="9161883" cy="2819558"/>
            <a:chOff x="1865754" y="4726065"/>
            <a:chExt cx="4897995" cy="2443513"/>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131467" cy="1093586"/>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二、早期</a:t>
              </a:r>
              <a:r>
                <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rPr>
                <a:t>STEM</a:t>
              </a: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教育的内容与实施</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endParaRPr>
            </a:p>
            <a:p>
              <a:pPr algn="l"/>
              <a:endPar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endParaRPr>
            </a:p>
            <a:p>
              <a:r>
                <a:rPr lang="zh-CN" altLang="zh-CN" sz="1600" b="1" dirty="0">
                  <a:solidFill>
                    <a:schemeClr val="accent5">
                      <a:lumMod val="75000"/>
                    </a:schemeClr>
                  </a:solidFill>
                </a:rPr>
                <a:t>（</a:t>
              </a:r>
              <a:r>
                <a:rPr lang="zh-CN" altLang="en-US" sz="1600" b="1" dirty="0">
                  <a:solidFill>
                    <a:schemeClr val="accent5">
                      <a:lumMod val="75000"/>
                    </a:schemeClr>
                  </a:solidFill>
                </a:rPr>
                <a:t>二</a:t>
              </a:r>
              <a:r>
                <a:rPr lang="zh-CN" altLang="zh-CN" sz="1600" b="1" dirty="0">
                  <a:solidFill>
                    <a:schemeClr val="accent5">
                      <a:lumMod val="75000"/>
                    </a:schemeClr>
                  </a:solidFill>
                </a:rPr>
                <a:t>）</a:t>
              </a:r>
              <a:r>
                <a:rPr lang="zh-CN" altLang="en-US" sz="1600" b="1" dirty="0">
                  <a:solidFill>
                    <a:schemeClr val="accent5">
                      <a:lumMod val="75000"/>
                    </a:schemeClr>
                  </a:solidFill>
                </a:rPr>
                <a:t>早期</a:t>
              </a:r>
              <a:r>
                <a:rPr lang="en-US" altLang="zh-CN" sz="1600" b="1" dirty="0">
                  <a:solidFill>
                    <a:schemeClr val="accent5">
                      <a:lumMod val="75000"/>
                    </a:schemeClr>
                  </a:solidFill>
                </a:rPr>
                <a:t>STEM</a:t>
              </a:r>
              <a:r>
                <a:rPr lang="zh-CN" altLang="en-US" sz="1600" b="1" dirty="0">
                  <a:solidFill>
                    <a:schemeClr val="accent5">
                      <a:lumMod val="75000"/>
                    </a:schemeClr>
                  </a:solidFill>
                </a:rPr>
                <a:t>教育的实施</a:t>
              </a:r>
              <a:endParaRPr lang="zh-CN" altLang="zh-CN" sz="1600" b="1" dirty="0">
                <a:solidFill>
                  <a:schemeClr val="accent5">
                    <a:lumMod val="75000"/>
                  </a:schemeClr>
                </a:solidFill>
              </a:endParaRPr>
            </a:p>
            <a:p>
              <a:pPr algn="l"/>
              <a:endPar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sp>
          <p:nvSpPr>
            <p:cNvPr id="17" name="品 15"/>
            <p:cNvSpPr txBox="1"/>
            <p:nvPr>
              <p:custDataLst>
                <p:tags r:id="rId3"/>
              </p:custDataLst>
            </p:nvPr>
          </p:nvSpPr>
          <p:spPr>
            <a:xfrm>
              <a:off x="2061007" y="6739478"/>
              <a:ext cx="4702742" cy="430100"/>
            </a:xfrm>
            <a:prstGeom prst="rect">
              <a:avLst/>
            </a:prstGeom>
            <a:noFill/>
          </p:spPr>
          <p:txBody>
            <a:bodyPr wrap="square" rtlCol="0">
              <a:spAutoFit/>
            </a:bodyPr>
            <a:lstStyle/>
            <a:p>
              <a:pPr marL="1905" indent="-344805">
                <a:lnSpc>
                  <a:spcPct val="200000"/>
                </a:lnSpc>
                <a:buNone/>
              </a:pPr>
              <a:endParaRPr lang="en-US" altLang="zh-CN" sz="1600" b="1" dirty="0">
                <a:solidFill>
                  <a:schemeClr val="accent5">
                    <a:lumMod val="75000"/>
                  </a:schemeClr>
                </a:solidFill>
                <a:latin typeface="宋体" panose="02010600030101010101" pitchFamily="2" charset="-122"/>
                <a:ea typeface="宋体" panose="02010600030101010101" pitchFamily="2" charset="-122"/>
                <a:sym typeface="+mn-ea"/>
              </a:endParaRPr>
            </a:p>
          </p:txBody>
        </p:sp>
      </p:grpSp>
      <p:grpSp>
        <p:nvGrpSpPr>
          <p:cNvPr id="10" name="组合 9"/>
          <p:cNvGrpSpPr/>
          <p:nvPr/>
        </p:nvGrpSpPr>
        <p:grpSpPr>
          <a:xfrm>
            <a:off x="810148" y="198584"/>
            <a:ext cx="11374755" cy="857393"/>
            <a:chOff x="810148" y="484514"/>
            <a:chExt cx="11374755" cy="857393"/>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任务三：</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早期</a:t>
              </a:r>
              <a:r>
                <a:rPr lang="en-US" altLang="zh-CN" sz="1600" dirty="0">
                  <a:solidFill>
                    <a:srgbClr val="68B9A8"/>
                  </a:solidFill>
                  <a:latin typeface="黑体" panose="02010609060101010101" pitchFamily="49" charset="-122"/>
                  <a:ea typeface="黑体" panose="02010609060101010101" pitchFamily="49" charset="-122"/>
                  <a:sym typeface="Arial" panose="020B0604020202020204" pitchFamily="34" charset="0"/>
                </a:rPr>
                <a:t>STEM</a:t>
              </a: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教育</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
        <p:nvSpPr>
          <p:cNvPr id="12" name="文本框 11"/>
          <p:cNvSpPr txBox="1"/>
          <p:nvPr/>
        </p:nvSpPr>
        <p:spPr>
          <a:xfrm>
            <a:off x="1621703" y="2445830"/>
            <a:ext cx="8474043" cy="2800767"/>
          </a:xfrm>
          <a:prstGeom prst="rect">
            <a:avLst/>
          </a:prstGeom>
          <a:noFill/>
        </p:spPr>
        <p:txBody>
          <a:bodyPr wrap="square">
            <a:spAutoFit/>
          </a:bodyPr>
          <a:lstStyle/>
          <a:p>
            <a:pPr indent="406400">
              <a:lnSpc>
                <a:spcPct val="150000"/>
              </a:lnSpc>
            </a:pPr>
            <a:r>
              <a:rPr lang="en-US" altLang="zh-CN" sz="1600" dirty="0"/>
              <a:t>1. </a:t>
            </a:r>
            <a:r>
              <a:rPr lang="zh-CN" altLang="zh-CN" sz="1600" dirty="0"/>
              <a:t>创建</a:t>
            </a:r>
            <a:r>
              <a:rPr lang="en-US" altLang="zh-CN" sz="1600" dirty="0"/>
              <a:t>STEM</a:t>
            </a:r>
            <a:r>
              <a:rPr lang="zh-CN" altLang="zh-CN" sz="1600" dirty="0"/>
              <a:t>学习区角</a:t>
            </a:r>
            <a:endParaRPr lang="en-US" altLang="zh-CN" sz="1600" dirty="0"/>
          </a:p>
          <a:p>
            <a:pPr indent="406400">
              <a:lnSpc>
                <a:spcPct val="150000"/>
              </a:lnSpc>
            </a:pPr>
            <a:r>
              <a:rPr lang="en-US" altLang="zh-CN" sz="1600" dirty="0"/>
              <a:t>2.</a:t>
            </a:r>
            <a:r>
              <a:rPr lang="zh-CN" altLang="zh-CN" sz="1600" dirty="0"/>
              <a:t>在教室各处探索</a:t>
            </a:r>
            <a:r>
              <a:rPr lang="en-US" altLang="zh-CN" sz="1600" dirty="0"/>
              <a:t>STEM</a:t>
            </a:r>
            <a:endParaRPr lang="zh-CN" altLang="zh-CN" sz="1600" dirty="0"/>
          </a:p>
          <a:p>
            <a:pPr indent="406400">
              <a:lnSpc>
                <a:spcPct val="150000"/>
              </a:lnSpc>
            </a:pPr>
            <a:r>
              <a:rPr lang="en-US" altLang="zh-CN" sz="1600" dirty="0"/>
              <a:t>3.</a:t>
            </a:r>
            <a:r>
              <a:rPr lang="zh-CN" altLang="zh-CN" sz="1600" dirty="0"/>
              <a:t>户外的</a:t>
            </a:r>
            <a:r>
              <a:rPr lang="en-US" altLang="zh-CN" sz="1600" dirty="0"/>
              <a:t>STEM</a:t>
            </a:r>
            <a:endParaRPr lang="zh-CN" altLang="zh-CN" sz="1600" dirty="0"/>
          </a:p>
          <a:p>
            <a:pPr indent="406400">
              <a:lnSpc>
                <a:spcPct val="150000"/>
              </a:lnSpc>
            </a:pPr>
            <a:r>
              <a:rPr lang="en-US" altLang="zh-CN" sz="1600" dirty="0"/>
              <a:t>4.</a:t>
            </a:r>
            <a:r>
              <a:rPr lang="zh-CN" altLang="zh-CN" sz="1600" dirty="0"/>
              <a:t>融合</a:t>
            </a:r>
            <a:r>
              <a:rPr lang="en-US" altLang="zh-CN" sz="1600" dirty="0"/>
              <a:t>STEM</a:t>
            </a:r>
            <a:r>
              <a:rPr lang="zh-CN" altLang="zh-CN" sz="1600" dirty="0"/>
              <a:t>的班级项目</a:t>
            </a:r>
            <a:endParaRPr lang="zh-CN" altLang="zh-CN" sz="1600" dirty="0"/>
          </a:p>
          <a:p>
            <a:pPr indent="406400">
              <a:lnSpc>
                <a:spcPct val="150000"/>
              </a:lnSpc>
            </a:pPr>
            <a:r>
              <a:rPr lang="en-US" altLang="zh-CN" sz="1600" dirty="0"/>
              <a:t>5.</a:t>
            </a:r>
            <a:r>
              <a:rPr lang="zh-CN" altLang="zh-CN" sz="1600" dirty="0"/>
              <a:t>便捷的</a:t>
            </a:r>
            <a:r>
              <a:rPr lang="en-US" altLang="zh-CN" sz="1600" dirty="0"/>
              <a:t>STEM</a:t>
            </a:r>
            <a:r>
              <a:rPr lang="zh-CN" altLang="zh-CN" sz="1600" dirty="0"/>
              <a:t>活动</a:t>
            </a:r>
            <a:endParaRPr lang="zh-CN" altLang="zh-CN" sz="1600" dirty="0"/>
          </a:p>
          <a:p>
            <a:pPr indent="406400">
              <a:lnSpc>
                <a:spcPct val="150000"/>
              </a:lnSpc>
            </a:pPr>
            <a:r>
              <a:rPr lang="en-US" altLang="zh-CN" sz="1600" dirty="0"/>
              <a:t>6.</a:t>
            </a:r>
            <a:r>
              <a:rPr lang="zh-CN" altLang="zh-CN" sz="1600" dirty="0"/>
              <a:t>实地考察中的</a:t>
            </a:r>
            <a:r>
              <a:rPr lang="en-US" altLang="zh-CN" sz="1600" dirty="0"/>
              <a:t>STEM</a:t>
            </a:r>
            <a:endParaRPr lang="zh-CN" altLang="zh-CN" sz="1600" dirty="0"/>
          </a:p>
          <a:p>
            <a:pPr indent="406400"/>
            <a:endParaRPr lang="zh-CN" altLang="zh-CN" sz="1600" dirty="0"/>
          </a:p>
          <a:p>
            <a:pPr indent="406400"/>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521774" y="1259034"/>
            <a:ext cx="9161883" cy="2819558"/>
            <a:chOff x="1865754" y="4726065"/>
            <a:chExt cx="4897995" cy="2443513"/>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3042122" cy="613475"/>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三、</a:t>
              </a:r>
              <a:r>
                <a:rPr lang="zh-CN" altLang="zh-CN" sz="2000" b="1" dirty="0">
                  <a:solidFill>
                    <a:schemeClr val="bg1">
                      <a:lumMod val="50000"/>
                    </a:schemeClr>
                  </a:solidFill>
                  <a:latin typeface="微软雅黑" panose="020B0503020204020204" pitchFamily="34" charset="-122"/>
                  <a:ea typeface="微软雅黑" panose="020B0503020204020204" pitchFamily="34" charset="-122"/>
                </a:rPr>
                <a:t>早期</a:t>
              </a:r>
              <a:r>
                <a:rPr lang="en-US" altLang="zh-CN" sz="2000" b="1" dirty="0">
                  <a:solidFill>
                    <a:schemeClr val="bg1">
                      <a:lumMod val="50000"/>
                    </a:schemeClr>
                  </a:solidFill>
                  <a:latin typeface="微软雅黑" panose="020B0503020204020204" pitchFamily="34" charset="-122"/>
                  <a:ea typeface="微软雅黑" panose="020B0503020204020204" pitchFamily="34" charset="-122"/>
                </a:rPr>
                <a:t>STEM</a:t>
              </a:r>
              <a:r>
                <a:rPr lang="zh-CN" altLang="zh-CN" sz="2000" b="1" dirty="0">
                  <a:solidFill>
                    <a:schemeClr val="bg1">
                      <a:lumMod val="50000"/>
                    </a:schemeClr>
                  </a:solidFill>
                  <a:latin typeface="微软雅黑" panose="020B0503020204020204" pitchFamily="34" charset="-122"/>
                  <a:ea typeface="微软雅黑" panose="020B0503020204020204" pitchFamily="34" charset="-122"/>
                </a:rPr>
                <a:t>教育对学前儿童科学教育的</a:t>
              </a: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启示</a:t>
              </a:r>
              <a:endParaRPr lang="zh-CN" altLang="zh-CN" sz="2000" b="1" dirty="0">
                <a:solidFill>
                  <a:schemeClr val="bg1">
                    <a:lumMod val="50000"/>
                  </a:schemeClr>
                </a:solidFill>
                <a:latin typeface="微软雅黑" panose="020B0503020204020204" pitchFamily="34" charset="-122"/>
                <a:ea typeface="微软雅黑" panose="020B0503020204020204" pitchFamily="34" charset="-122"/>
              </a:endParaRPr>
            </a:p>
            <a:p>
              <a:pPr algn="l"/>
              <a:endPar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sp>
          <p:nvSpPr>
            <p:cNvPr id="17" name="品 15"/>
            <p:cNvSpPr txBox="1"/>
            <p:nvPr>
              <p:custDataLst>
                <p:tags r:id="rId3"/>
              </p:custDataLst>
            </p:nvPr>
          </p:nvSpPr>
          <p:spPr>
            <a:xfrm>
              <a:off x="2061007" y="6739478"/>
              <a:ext cx="4702742" cy="430100"/>
            </a:xfrm>
            <a:prstGeom prst="rect">
              <a:avLst/>
            </a:prstGeom>
            <a:noFill/>
          </p:spPr>
          <p:txBody>
            <a:bodyPr wrap="square" rtlCol="0">
              <a:spAutoFit/>
            </a:bodyPr>
            <a:lstStyle/>
            <a:p>
              <a:pPr marL="1905" indent="-344805">
                <a:lnSpc>
                  <a:spcPct val="200000"/>
                </a:lnSpc>
                <a:buNone/>
              </a:pPr>
              <a:endParaRPr lang="en-US" altLang="zh-CN" sz="1600" b="1" dirty="0">
                <a:solidFill>
                  <a:schemeClr val="accent5">
                    <a:lumMod val="75000"/>
                  </a:schemeClr>
                </a:solidFill>
                <a:latin typeface="宋体" panose="02010600030101010101" pitchFamily="2" charset="-122"/>
                <a:ea typeface="宋体" panose="02010600030101010101" pitchFamily="2" charset="-122"/>
                <a:sym typeface="+mn-ea"/>
              </a:endParaRPr>
            </a:p>
          </p:txBody>
        </p:sp>
      </p:grpSp>
      <p:grpSp>
        <p:nvGrpSpPr>
          <p:cNvPr id="10" name="组合 9"/>
          <p:cNvGrpSpPr/>
          <p:nvPr/>
        </p:nvGrpSpPr>
        <p:grpSpPr>
          <a:xfrm>
            <a:off x="810148" y="198584"/>
            <a:ext cx="11374755" cy="857393"/>
            <a:chOff x="810148" y="484514"/>
            <a:chExt cx="11374755" cy="857393"/>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任务三：</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早期</a:t>
              </a:r>
              <a:r>
                <a:rPr lang="en-US" altLang="zh-CN" sz="1600" dirty="0">
                  <a:solidFill>
                    <a:srgbClr val="68B9A8"/>
                  </a:solidFill>
                  <a:latin typeface="黑体" panose="02010609060101010101" pitchFamily="49" charset="-122"/>
                  <a:ea typeface="黑体" panose="02010609060101010101" pitchFamily="49" charset="-122"/>
                  <a:sym typeface="Arial" panose="020B0604020202020204" pitchFamily="34" charset="0"/>
                </a:rPr>
                <a:t>STEM</a:t>
              </a: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教育</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
        <p:nvSpPr>
          <p:cNvPr id="12" name="文本框 11"/>
          <p:cNvSpPr txBox="1"/>
          <p:nvPr/>
        </p:nvSpPr>
        <p:spPr>
          <a:xfrm>
            <a:off x="1788580" y="2181918"/>
            <a:ext cx="8474043" cy="2877711"/>
          </a:xfrm>
          <a:prstGeom prst="rect">
            <a:avLst/>
          </a:prstGeom>
          <a:noFill/>
        </p:spPr>
        <p:txBody>
          <a:bodyPr wrap="square">
            <a:spAutoFit/>
          </a:bodyPr>
          <a:lstStyle/>
          <a:p>
            <a:pPr indent="306070" algn="just">
              <a:lnSpc>
                <a:spcPct val="150000"/>
              </a:lnSpc>
              <a:spcBef>
                <a:spcPts val="600"/>
              </a:spcBef>
              <a:spcAft>
                <a:spcPts val="600"/>
              </a:spcAft>
            </a:pPr>
            <a:r>
              <a:rPr lang="zh-CN" altLang="zh-CN" sz="1600" b="1" dirty="0">
                <a:solidFill>
                  <a:schemeClr val="accent5">
                    <a:lumMod val="75000"/>
                  </a:schemeClr>
                </a:solidFill>
              </a:rPr>
              <a:t>（一）让幼儿在真实情境中探究真实问题</a:t>
            </a:r>
            <a:endParaRPr lang="en-US" altLang="zh-CN" sz="1600" b="1" dirty="0">
              <a:solidFill>
                <a:schemeClr val="accent5">
                  <a:lumMod val="75000"/>
                </a:schemeClr>
              </a:solidFill>
            </a:endParaRPr>
          </a:p>
          <a:p>
            <a:pPr indent="306070" algn="just">
              <a:lnSpc>
                <a:spcPct val="150000"/>
              </a:lnSpc>
              <a:spcBef>
                <a:spcPts val="600"/>
              </a:spcBef>
              <a:spcAft>
                <a:spcPts val="600"/>
              </a:spcAft>
            </a:pPr>
            <a:r>
              <a:rPr lang="zh-CN" altLang="zh-CN" sz="1600" b="1" dirty="0">
                <a:solidFill>
                  <a:schemeClr val="accent5">
                    <a:lumMod val="75000"/>
                  </a:schemeClr>
                </a:solidFill>
              </a:rPr>
              <a:t>（二）将工程与技术思维整合到科学活动中</a:t>
            </a:r>
            <a:endParaRPr lang="en-US" altLang="zh-CN" sz="1600" b="1" dirty="0">
              <a:solidFill>
                <a:schemeClr val="accent5">
                  <a:lumMod val="75000"/>
                </a:schemeClr>
              </a:solidFill>
            </a:endParaRPr>
          </a:p>
          <a:p>
            <a:pPr indent="306070" algn="just">
              <a:lnSpc>
                <a:spcPct val="150000"/>
              </a:lnSpc>
              <a:spcBef>
                <a:spcPts val="600"/>
              </a:spcBef>
              <a:spcAft>
                <a:spcPts val="600"/>
              </a:spcAft>
            </a:pPr>
            <a:r>
              <a:rPr lang="zh-CN" altLang="zh-CN" sz="1600" b="1" dirty="0">
                <a:solidFill>
                  <a:schemeClr val="accent5">
                    <a:lumMod val="75000"/>
                  </a:schemeClr>
                </a:solidFill>
              </a:rPr>
              <a:t>（三）鼓励幼儿在合作中进行探究</a:t>
            </a:r>
            <a:endParaRPr lang="en-US" altLang="zh-CN" sz="1600" b="1" dirty="0">
              <a:solidFill>
                <a:schemeClr val="accent5">
                  <a:lumMod val="75000"/>
                </a:schemeClr>
              </a:solidFill>
            </a:endParaRPr>
          </a:p>
          <a:p>
            <a:pPr indent="306070" algn="just">
              <a:lnSpc>
                <a:spcPct val="150000"/>
              </a:lnSpc>
              <a:spcBef>
                <a:spcPts val="600"/>
              </a:spcBef>
              <a:spcAft>
                <a:spcPts val="600"/>
              </a:spcAft>
            </a:pPr>
            <a:r>
              <a:rPr lang="zh-CN" altLang="zh-CN" sz="1600" b="1" dirty="0">
                <a:solidFill>
                  <a:schemeClr val="accent5">
                    <a:lumMod val="75000"/>
                  </a:schemeClr>
                </a:solidFill>
              </a:rPr>
              <a:t>（四）积极拓展科学探究的空间范围</a:t>
            </a:r>
            <a:endParaRPr lang="en-US" altLang="zh-CN" sz="1600" b="1" dirty="0">
              <a:solidFill>
                <a:schemeClr val="accent5">
                  <a:lumMod val="75000"/>
                </a:schemeClr>
              </a:solidFill>
            </a:endParaRPr>
          </a:p>
          <a:p>
            <a:pPr indent="306070" algn="just">
              <a:lnSpc>
                <a:spcPct val="150000"/>
              </a:lnSpc>
              <a:spcBef>
                <a:spcPts val="600"/>
              </a:spcBef>
              <a:spcAft>
                <a:spcPts val="600"/>
              </a:spcAft>
            </a:pPr>
            <a:r>
              <a:rPr lang="zh-CN" altLang="zh-CN" sz="1600" b="1" dirty="0">
                <a:solidFill>
                  <a:schemeClr val="accent5">
                    <a:lumMod val="75000"/>
                  </a:schemeClr>
                </a:solidFill>
              </a:rPr>
              <a:t>（五）支持并鼓励幼儿用多种方式表征探究</a:t>
            </a:r>
            <a:endParaRPr lang="zh-CN" altLang="zh-CN" sz="1600" b="1" dirty="0">
              <a:solidFill>
                <a:schemeClr val="accent5">
                  <a:lumMod val="75000"/>
                </a:schemeClr>
              </a:solidFill>
            </a:endParaRPr>
          </a:p>
          <a:p>
            <a:pPr indent="406400"/>
            <a:endParaRPr lang="zh-CN" altLang="en-US" sz="1600" dirty="0"/>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2" name="矩形 11"/>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rot="5400000">
            <a:off x="2996886" y="2241842"/>
            <a:ext cx="2714993" cy="1258716"/>
            <a:chOff x="3238500" y="3079008"/>
            <a:chExt cx="5729514" cy="865420"/>
          </a:xfrm>
        </p:grpSpPr>
        <p:sp>
          <p:nvSpPr>
            <p:cNvPr id="14" name="文本框 283"/>
            <p:cNvSpPr txBox="1"/>
            <p:nvPr/>
          </p:nvSpPr>
          <p:spPr>
            <a:xfrm rot="16200000">
              <a:off x="5794131" y="1076354"/>
              <a:ext cx="634828" cy="4871310"/>
            </a:xfrm>
            <a:prstGeom prst="rect">
              <a:avLst/>
            </a:prstGeom>
            <a:noFill/>
          </p:spPr>
          <p:txBody>
            <a:bodyPr vert="horz" wrap="square" rtlCol="0" anchor="ctr" anchorCtr="0">
              <a:spAutoFit/>
            </a:bodyPr>
            <a:lstStyle/>
            <a:p>
              <a:pPr algn="ctr"/>
              <a:r>
                <a:rPr lang="zh-CN" altLang="en-US" sz="4800" spc="600" dirty="0">
                  <a:solidFill>
                    <a:srgbClr val="68B9A8"/>
                  </a:solidFill>
                  <a:latin typeface="华文新魏" panose="02010800040101010101" pitchFamily="2" charset="-122"/>
                  <a:ea typeface="华文新魏" panose="02010800040101010101" pitchFamily="2" charset="-122"/>
                </a:rPr>
                <a:t>项目八</a:t>
              </a:r>
              <a:endParaRPr lang="en-US" altLang="zh-CN" sz="4800" spc="600" dirty="0">
                <a:solidFill>
                  <a:srgbClr val="68B9A8"/>
                </a:solidFill>
                <a:latin typeface="华文新魏" panose="02010800040101010101" pitchFamily="2" charset="-122"/>
                <a:ea typeface="华文新魏" panose="02010800040101010101" pitchFamily="2" charset="-122"/>
              </a:endParaRPr>
            </a:p>
          </p:txBody>
        </p:sp>
        <p:grpSp>
          <p:nvGrpSpPr>
            <p:cNvPr id="15" name="组合 14"/>
            <p:cNvGrpSpPr/>
            <p:nvPr/>
          </p:nvGrpSpPr>
          <p:grpSpPr>
            <a:xfrm>
              <a:off x="3238500" y="3079008"/>
              <a:ext cx="5729514" cy="865420"/>
              <a:chOff x="3200400" y="3079008"/>
              <a:chExt cx="5729514" cy="865420"/>
            </a:xfrm>
          </p:grpSpPr>
          <p:cxnSp>
            <p:nvCxnSpPr>
              <p:cNvPr id="16" name="直接连接符 15"/>
              <p:cNvCxnSpPr/>
              <p:nvPr/>
            </p:nvCxnSpPr>
            <p:spPr>
              <a:xfrm>
                <a:off x="3214914" y="3079008"/>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200400" y="3944428"/>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22" name="标题 1"/>
          <p:cNvSpPr txBox="1"/>
          <p:nvPr/>
        </p:nvSpPr>
        <p:spPr>
          <a:xfrm>
            <a:off x="5537200" y="1962150"/>
            <a:ext cx="5071110" cy="1248410"/>
          </a:xfrm>
          <a:prstGeom prst="rect">
            <a:avLst/>
          </a:prstGeom>
        </p:spPr>
        <p:txBody>
          <a:bodyPr rtlCol="0"/>
          <a:lstStyle>
            <a:lvl1pPr algn="ctr" defTabSz="1218565" rtl="0" eaLnBrk="1" latinLnBrk="0" hangingPunct="1">
              <a:spcBef>
                <a:spcPct val="0"/>
              </a:spcBef>
              <a:buNone/>
              <a:defRPr sz="5900" kern="1200">
                <a:solidFill>
                  <a:schemeClr val="tx1"/>
                </a:solidFill>
                <a:latin typeface="+mj-lt"/>
                <a:ea typeface="+mj-ea"/>
                <a:cs typeface="+mj-cs"/>
              </a:defRPr>
            </a:lvl1pPr>
          </a:lstStyle>
          <a:p>
            <a:pPr>
              <a:defRPr/>
            </a:pPr>
            <a:r>
              <a:rPr lang="zh-CN" altLang="en-US" sz="4200" dirty="0">
                <a:solidFill>
                  <a:srgbClr val="68B9A8"/>
                </a:solidFill>
                <a:latin typeface="华文新魏" panose="02010800040101010101" pitchFamily="2" charset="-122"/>
                <a:ea typeface="华文新魏" panose="02010800040101010101" pitchFamily="2" charset="-122"/>
              </a:rPr>
              <a:t>学前儿童科学教育的专题研究</a:t>
            </a:r>
            <a:endParaRPr lang="zh-CN" altLang="en-US" sz="4200" dirty="0">
              <a:solidFill>
                <a:srgbClr val="68B9A8"/>
              </a:solidFill>
              <a:latin typeface="华文新魏" panose="02010800040101010101" pitchFamily="2" charset="-122"/>
              <a:ea typeface="华文新魏" panose="02010800040101010101" pitchFamily="2" charset="-122"/>
            </a:endParaRPr>
          </a:p>
        </p:txBody>
      </p:sp>
      <p:sp>
        <p:nvSpPr>
          <p:cNvPr id="23" name="副标题 2"/>
          <p:cNvSpPr txBox="1"/>
          <p:nvPr/>
        </p:nvSpPr>
        <p:spPr>
          <a:xfrm>
            <a:off x="5537835" y="3390900"/>
            <a:ext cx="5070475" cy="325120"/>
          </a:xfrm>
          <a:prstGeom prst="rect">
            <a:avLst/>
          </a:prstGeom>
        </p:spPr>
        <p:txBody>
          <a:bodyPr rtlCol="0"/>
          <a:lst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a:lstStyle>
          <a:p>
            <a:pPr marL="0" indent="0" algn="ctr">
              <a:buNone/>
              <a:defRPr/>
            </a:pPr>
            <a:r>
              <a:rPr lang="en-US" altLang="zh-CN" sz="1400" spc="300" dirty="0">
                <a:solidFill>
                  <a:schemeClr val="bg1">
                    <a:lumMod val="50000"/>
                  </a:schemeClr>
                </a:solidFill>
                <a:latin typeface="华文新魏" panose="02010800040101010101" pitchFamily="2" charset="-122"/>
                <a:ea typeface="华文新魏" panose="02010800040101010101" pitchFamily="2" charset="-122"/>
              </a:rPr>
              <a:t>“</a:t>
            </a:r>
            <a:r>
              <a:rPr lang="zh-CN" altLang="en-US" sz="1400" spc="300" dirty="0">
                <a:solidFill>
                  <a:schemeClr val="bg1">
                    <a:lumMod val="50000"/>
                  </a:schemeClr>
                </a:solidFill>
                <a:latin typeface="华文新魏" panose="02010800040101010101" pitchFamily="2" charset="-122"/>
                <a:ea typeface="华文新魏" panose="02010800040101010101" pitchFamily="2" charset="-122"/>
              </a:rPr>
              <a:t>做中学</a:t>
            </a:r>
            <a:r>
              <a:rPr lang="en-US" altLang="zh-CN" sz="1400" spc="300" dirty="0">
                <a:solidFill>
                  <a:schemeClr val="bg1">
                    <a:lumMod val="50000"/>
                  </a:schemeClr>
                </a:solidFill>
                <a:latin typeface="华文新魏" panose="02010800040101010101" pitchFamily="2" charset="-122"/>
                <a:ea typeface="华文新魏" panose="02010800040101010101" pitchFamily="2" charset="-122"/>
              </a:rPr>
              <a:t>”</a:t>
            </a:r>
            <a:r>
              <a:rPr lang="zh-CN" altLang="en-US" sz="1400" spc="300" dirty="0">
                <a:solidFill>
                  <a:schemeClr val="bg1">
                    <a:lumMod val="50000"/>
                  </a:schemeClr>
                </a:solidFill>
                <a:latin typeface="华文新魏" panose="02010800040101010101" pitchFamily="2" charset="-122"/>
                <a:ea typeface="华文新魏" panose="02010800040101010101" pitchFamily="2" charset="-122"/>
              </a:rPr>
              <a:t>项目</a:t>
            </a:r>
            <a:r>
              <a:rPr lang="en-US" altLang="zh-CN" sz="1400" spc="300" dirty="0">
                <a:solidFill>
                  <a:schemeClr val="bg1">
                    <a:lumMod val="50000"/>
                  </a:schemeClr>
                </a:solidFill>
                <a:latin typeface="华文新魏" panose="02010800040101010101" pitchFamily="2" charset="-122"/>
                <a:ea typeface="华文新魏" panose="02010800040101010101" pitchFamily="2" charset="-122"/>
              </a:rPr>
              <a:t>|</a:t>
            </a:r>
            <a:r>
              <a:rPr lang="zh-CN" altLang="en-US" sz="1400" spc="300" dirty="0">
                <a:solidFill>
                  <a:schemeClr val="bg1">
                    <a:lumMod val="50000"/>
                  </a:schemeClr>
                </a:solidFill>
                <a:latin typeface="华文新魏" panose="02010800040101010101" pitchFamily="2" charset="-122"/>
                <a:ea typeface="华文新魏" panose="02010800040101010101" pitchFamily="2" charset="-122"/>
              </a:rPr>
              <a:t>生命教育</a:t>
            </a:r>
            <a:r>
              <a:rPr lang="en-US" altLang="zh-CN" sz="1400" spc="300" dirty="0">
                <a:solidFill>
                  <a:schemeClr val="bg1">
                    <a:lumMod val="50000"/>
                  </a:schemeClr>
                </a:solidFill>
                <a:latin typeface="华文新魏" panose="02010800040101010101" pitchFamily="2" charset="-122"/>
                <a:ea typeface="华文新魏" panose="02010800040101010101" pitchFamily="2" charset="-122"/>
              </a:rPr>
              <a:t>|STEM</a:t>
            </a:r>
            <a:r>
              <a:rPr lang="zh-CN" altLang="en-US" sz="1400" spc="300" dirty="0">
                <a:solidFill>
                  <a:schemeClr val="bg1">
                    <a:lumMod val="50000"/>
                  </a:schemeClr>
                </a:solidFill>
                <a:latin typeface="华文新魏" panose="02010800040101010101" pitchFamily="2" charset="-122"/>
                <a:ea typeface="华文新魏" panose="02010800040101010101" pitchFamily="2" charset="-122"/>
              </a:rPr>
              <a:t>教育</a:t>
            </a:r>
            <a:endParaRPr lang="zh-CN" altLang="en-US" sz="1400" spc="300" dirty="0">
              <a:solidFill>
                <a:schemeClr val="bg1">
                  <a:lumMod val="50000"/>
                </a:schemeClr>
              </a:solidFill>
              <a:latin typeface="华文新魏" panose="02010800040101010101" pitchFamily="2" charset="-122"/>
              <a:ea typeface="华文新魏" panose="02010800040101010101" pitchFamily="2" charset="-122"/>
              <a:sym typeface="+mn-ea"/>
            </a:endParaRPr>
          </a:p>
        </p:txBody>
      </p:sp>
      <p:cxnSp>
        <p:nvCxnSpPr>
          <p:cNvPr id="24" name="直接连接符 23"/>
          <p:cNvCxnSpPr/>
          <p:nvPr/>
        </p:nvCxnSpPr>
        <p:spPr>
          <a:xfrm>
            <a:off x="5538470" y="3290570"/>
            <a:ext cx="5083810" cy="0"/>
          </a:xfrm>
          <a:prstGeom prst="line">
            <a:avLst/>
          </a:prstGeom>
          <a:ln w="3175">
            <a:solidFill>
              <a:srgbClr val="68B9A8"/>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Effect transition="in" filter="fade">
                                      <p:cBhvr>
                                        <p:cTn id="13" dur="1000"/>
                                        <p:tgtEl>
                                          <p:spTgt spid="12"/>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ppt_x"/>
                                          </p:val>
                                        </p:tav>
                                        <p:tav tm="100000">
                                          <p:val>
                                            <p:strVal val="#ppt_x"/>
                                          </p:val>
                                        </p:tav>
                                      </p:tavLst>
                                    </p:anim>
                                    <p:anim calcmode="lin" valueType="num">
                                      <p:cBhvr additive="base">
                                        <p:cTn id="18" dur="1000" fill="hold"/>
                                        <p:tgtEl>
                                          <p:spTgt spid="13"/>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42"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anim calcmode="lin" valueType="num">
                                      <p:cBhvr>
                                        <p:cTn id="29" dur="500" fill="hold"/>
                                        <p:tgtEl>
                                          <p:spTgt spid="24"/>
                                        </p:tgtEl>
                                        <p:attrNameLst>
                                          <p:attrName>ppt_x</p:attrName>
                                        </p:attrNameLst>
                                      </p:cBhvr>
                                      <p:tavLst>
                                        <p:tav tm="0">
                                          <p:val>
                                            <p:strVal val="#ppt_x"/>
                                          </p:val>
                                        </p:tav>
                                        <p:tav tm="100000">
                                          <p:val>
                                            <p:strVal val="#ppt_x"/>
                                          </p:val>
                                        </p:tav>
                                      </p:tavLst>
                                    </p:anim>
                                    <p:anim calcmode="lin" valueType="num">
                                      <p:cBhvr>
                                        <p:cTn id="30" dur="500" fill="hold"/>
                                        <p:tgtEl>
                                          <p:spTgt spid="24"/>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anim calcmode="lin" valueType="num">
                                      <p:cBhvr>
                                        <p:cTn id="35" dur="500" fill="hold"/>
                                        <p:tgtEl>
                                          <p:spTgt spid="23"/>
                                        </p:tgtEl>
                                        <p:attrNameLst>
                                          <p:attrName>ppt_x</p:attrName>
                                        </p:attrNameLst>
                                      </p:cBhvr>
                                      <p:tavLst>
                                        <p:tav tm="0">
                                          <p:val>
                                            <p:strVal val="#ppt_x"/>
                                          </p:val>
                                        </p:tav>
                                        <p:tav tm="100000">
                                          <p:val>
                                            <p:strVal val="#ppt_x"/>
                                          </p:val>
                                        </p:tav>
                                      </p:tavLst>
                                    </p:anim>
                                    <p:anim calcmode="lin" valueType="num">
                                      <p:cBhvr>
                                        <p:cTn id="36"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240"/>
            <a:ext cx="12190413" cy="6857107"/>
          </a:xfrm>
          <a:prstGeom prst="rect">
            <a:avLst/>
          </a:prstGeom>
        </p:spPr>
      </p:pic>
      <p:sp>
        <p:nvSpPr>
          <p:cNvPr id="13" name="矩形 12"/>
          <p:cNvSpPr/>
          <p:nvPr/>
        </p:nvSpPr>
        <p:spPr>
          <a:xfrm>
            <a:off x="354012" y="342900"/>
            <a:ext cx="11482388" cy="6173786"/>
          </a:xfrm>
          <a:prstGeom prst="rect">
            <a:avLst/>
          </a:prstGeom>
          <a:noFill/>
          <a:ln>
            <a:solidFill>
              <a:srgbClr val="68B9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2924909" y="2451183"/>
            <a:ext cx="6339643" cy="1185267"/>
            <a:chOff x="3238500" y="3056722"/>
            <a:chExt cx="5729514" cy="909992"/>
          </a:xfrm>
        </p:grpSpPr>
        <p:sp>
          <p:nvSpPr>
            <p:cNvPr id="15" name="文本框 283"/>
            <p:cNvSpPr txBox="1"/>
            <p:nvPr/>
          </p:nvSpPr>
          <p:spPr>
            <a:xfrm>
              <a:off x="4642375" y="3111502"/>
              <a:ext cx="2919939" cy="779062"/>
            </a:xfrm>
            <a:prstGeom prst="rect">
              <a:avLst/>
            </a:prstGeom>
            <a:noFill/>
          </p:spPr>
          <p:txBody>
            <a:bodyPr wrap="none" rtlCol="0">
              <a:spAutoFit/>
            </a:bodyPr>
            <a:lstStyle/>
            <a:p>
              <a:pPr algn="ctr"/>
              <a:r>
                <a:rPr lang="zh-CN" altLang="en-US" sz="6000" dirty="0">
                  <a:solidFill>
                    <a:srgbClr val="68B9A8"/>
                  </a:solidFill>
                  <a:latin typeface="华文新魏" panose="02010800040101010101" pitchFamily="2" charset="-122"/>
                  <a:ea typeface="华文新魏" panose="02010800040101010101" pitchFamily="2" charset="-122"/>
                </a:rPr>
                <a:t>谢谢观看</a:t>
              </a:r>
              <a:endParaRPr lang="zh-CN" altLang="en-US" sz="6000" dirty="0">
                <a:solidFill>
                  <a:srgbClr val="68B9A8"/>
                </a:solidFill>
                <a:latin typeface="华文新魏" panose="02010800040101010101" pitchFamily="2" charset="-122"/>
                <a:ea typeface="华文新魏" panose="02010800040101010101" pitchFamily="2" charset="-122"/>
              </a:endParaRPr>
            </a:p>
          </p:txBody>
        </p:sp>
        <p:grpSp>
          <p:nvGrpSpPr>
            <p:cNvPr id="16" name="组合 15"/>
            <p:cNvGrpSpPr/>
            <p:nvPr/>
          </p:nvGrpSpPr>
          <p:grpSpPr>
            <a:xfrm>
              <a:off x="3238500" y="3056722"/>
              <a:ext cx="5729514" cy="909992"/>
              <a:chOff x="3200400" y="3056722"/>
              <a:chExt cx="5729514" cy="909992"/>
            </a:xfrm>
          </p:grpSpPr>
          <p:cxnSp>
            <p:nvCxnSpPr>
              <p:cNvPr id="17" name="直接连接符 16"/>
              <p:cNvCxnSpPr/>
              <p:nvPr/>
            </p:nvCxnSpPr>
            <p:spPr>
              <a:xfrm>
                <a:off x="3214914" y="3056722"/>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200400" y="3966714"/>
                <a:ext cx="5715000" cy="0"/>
              </a:xfrm>
              <a:prstGeom prst="line">
                <a:avLst/>
              </a:prstGeom>
              <a:ln>
                <a:solidFill>
                  <a:srgbClr val="68B9A8"/>
                </a:solidFill>
              </a:ln>
            </p:spPr>
            <p:style>
              <a:lnRef idx="1">
                <a:schemeClr val="accent1"/>
              </a:lnRef>
              <a:fillRef idx="0">
                <a:schemeClr val="accent1"/>
              </a:fillRef>
              <a:effectRef idx="0">
                <a:schemeClr val="accent1"/>
              </a:effectRef>
              <a:fontRef idx="minor">
                <a:schemeClr val="tx1"/>
              </a:fontRef>
            </p:style>
          </p:cxnSp>
        </p:grpSp>
      </p:grpSp>
      <p:sp>
        <p:nvSpPr>
          <p:cNvPr id="12" name="Freeform 10"/>
          <p:cNvSpPr>
            <a:spLocks noEditPoints="1"/>
          </p:cNvSpPr>
          <p:nvPr/>
        </p:nvSpPr>
        <p:spPr bwMode="auto">
          <a:xfrm>
            <a:off x="4820047" y="4459072"/>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68B9A8"/>
          </a:solidFill>
          <a:ln>
            <a:noFill/>
          </a:ln>
        </p:spPr>
        <p:txBody>
          <a:bodyPr vert="horz" wrap="square" lIns="68562" tIns="34281" rIns="68562" bIns="34281" numCol="1" anchor="t" anchorCtr="0" compatLnSpc="1"/>
          <a:lstStyle/>
          <a:p>
            <a:endParaRPr lang="zh-CN" altLang="en-US">
              <a:solidFill>
                <a:srgbClr val="5FA0A0"/>
              </a:solidFill>
            </a:endParaRPr>
          </a:p>
        </p:txBody>
      </p:sp>
      <p:sp>
        <p:nvSpPr>
          <p:cNvPr id="2" name="Rectangle 4"/>
          <p:cNvSpPr txBox="1">
            <a:spLocks noChangeArrowheads="1"/>
          </p:cNvSpPr>
          <p:nvPr/>
        </p:nvSpPr>
        <p:spPr bwMode="auto">
          <a:xfrm>
            <a:off x="5193030" y="4483735"/>
            <a:ext cx="1803400" cy="25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ctr"/>
            <a:r>
              <a:rPr lang="zh-CN" sz="2100" b="0" dirty="0">
                <a:solidFill>
                  <a:schemeClr val="bg1">
                    <a:lumMod val="50000"/>
                  </a:schemeClr>
                </a:solidFill>
                <a:latin typeface="微软雅黑" panose="020B0503020204020204" pitchFamily="34" charset="-122"/>
                <a:ea typeface="微软雅黑" panose="020B0503020204020204" pitchFamily="34" charset="-122"/>
              </a:rPr>
              <a:t>北京出版社</a:t>
            </a:r>
            <a:endParaRPr lang="zh-CN" sz="2100" b="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750"/>
                                        <p:tgtEl>
                                          <p:spTgt spid="7"/>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fltVal val="0"/>
                                          </p:val>
                                        </p:tav>
                                        <p:tav tm="100000">
                                          <p:val>
                                            <p:strVal val="#ppt_h"/>
                                          </p:val>
                                        </p:tav>
                                      </p:tavLst>
                                    </p:anim>
                                    <p:animEffect transition="in" filter="fade">
                                      <p:cBhvr>
                                        <p:cTn id="13" dur="1000"/>
                                        <p:tgtEl>
                                          <p:spTgt spid="13"/>
                                        </p:tgtEl>
                                      </p:cBhvr>
                                    </p:animEffect>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750" fill="hold"/>
                                        <p:tgtEl>
                                          <p:spTgt spid="14"/>
                                        </p:tgtEl>
                                        <p:attrNameLst>
                                          <p:attrName>ppt_x</p:attrName>
                                        </p:attrNameLst>
                                      </p:cBhvr>
                                      <p:tavLst>
                                        <p:tav tm="0">
                                          <p:val>
                                            <p:strVal val="#ppt_x"/>
                                          </p:val>
                                        </p:tav>
                                        <p:tav tm="100000">
                                          <p:val>
                                            <p:strVal val="#ppt_x"/>
                                          </p:val>
                                        </p:tav>
                                      </p:tavLst>
                                    </p:anim>
                                    <p:anim calcmode="lin" valueType="num">
                                      <p:cBhvr additive="base">
                                        <p:cTn id="18" dur="750" fill="hold"/>
                                        <p:tgtEl>
                                          <p:spTgt spid="14"/>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1+#ppt_w/2"/>
                                          </p:val>
                                        </p:tav>
                                        <p:tav tm="100000">
                                          <p:val>
                                            <p:strVal val="#ppt_x"/>
                                          </p:val>
                                        </p:tav>
                                      </p:tavLst>
                                    </p:anim>
                                    <p:anim calcmode="lin" valueType="num">
                                      <p:cBhvr additive="base">
                                        <p:cTn id="23" dur="75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bldLvl="0" animBg="1"/>
      <p:bldP spid="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29"/>
          <p:cNvSpPr txBox="1"/>
          <p:nvPr/>
        </p:nvSpPr>
        <p:spPr>
          <a:xfrm>
            <a:off x="1362927" y="1492164"/>
            <a:ext cx="4109061" cy="521970"/>
          </a:xfrm>
          <a:prstGeom prst="rect">
            <a:avLst/>
          </a:prstGeom>
          <a:noFill/>
        </p:spPr>
        <p:txBody>
          <a:bodyPr wrap="square" rtlCol="0">
            <a:spAutoFit/>
          </a:bodyPr>
          <a:lstStyle/>
          <a:p>
            <a:r>
              <a:rPr lang="zh-CN" altLang="en-US" sz="2800" b="1" dirty="0">
                <a:solidFill>
                  <a:srgbClr val="68B9A8"/>
                </a:solidFill>
                <a:latin typeface="微软雅黑" panose="020B0503020204020204" pitchFamily="34" charset="-122"/>
                <a:ea typeface="微软雅黑" panose="020B0503020204020204" pitchFamily="34" charset="-122"/>
              </a:rPr>
              <a:t>学习目标</a:t>
            </a:r>
            <a:endParaRPr lang="zh-CN" altLang="en-US" sz="2800" b="1" dirty="0">
              <a:solidFill>
                <a:srgbClr val="68B9A8"/>
              </a:solidFill>
              <a:latin typeface="微软雅黑" panose="020B0503020204020204" pitchFamily="34" charset="-122"/>
              <a:ea typeface="微软雅黑" panose="020B0503020204020204" pitchFamily="34" charset="-122"/>
            </a:endParaRPr>
          </a:p>
        </p:txBody>
      </p:sp>
      <p:sp>
        <p:nvSpPr>
          <p:cNvPr id="19" name="文本框 30"/>
          <p:cNvSpPr txBox="1"/>
          <p:nvPr/>
        </p:nvSpPr>
        <p:spPr>
          <a:xfrm>
            <a:off x="1362927" y="2014134"/>
            <a:ext cx="9780905" cy="3968009"/>
          </a:xfrm>
          <a:prstGeom prst="rect">
            <a:avLst/>
          </a:prstGeom>
          <a:noFill/>
          <a:effectLst/>
        </p:spPr>
        <p:txBody>
          <a:bodyPr wrap="square" rtlCol="0">
            <a:spAutoFit/>
          </a:bodyPr>
          <a:lstStyle/>
          <a:p>
            <a:r>
              <a:rPr lang="zh-CN" altLang="zh-CN" b="1" dirty="0">
                <a:solidFill>
                  <a:srgbClr val="68B9A8"/>
                </a:solidFill>
              </a:rPr>
              <a:t>知识目标</a:t>
            </a:r>
            <a:endParaRPr lang="zh-CN" altLang="zh-CN" b="1" dirty="0">
              <a:solidFill>
                <a:srgbClr val="68B9A8"/>
              </a:solidFill>
            </a:endParaRPr>
          </a:p>
          <a:p>
            <a:r>
              <a:rPr lang="en-US" altLang="zh-CN" dirty="0"/>
              <a:t>1. </a:t>
            </a:r>
            <a:r>
              <a:rPr lang="zh-CN" altLang="zh-CN" dirty="0"/>
              <a:t>理解“做中学”科学教育项目的意义。</a:t>
            </a:r>
            <a:endParaRPr lang="zh-CN" altLang="zh-CN" dirty="0"/>
          </a:p>
          <a:p>
            <a:r>
              <a:rPr lang="en-US" altLang="zh-CN" dirty="0"/>
              <a:t>2. </a:t>
            </a:r>
            <a:r>
              <a:rPr lang="zh-CN" altLang="zh-CN" dirty="0"/>
              <a:t>理解生命教育的重要性及其对学前教育的重要意义。</a:t>
            </a:r>
            <a:endParaRPr lang="zh-CN" altLang="zh-CN" dirty="0"/>
          </a:p>
          <a:p>
            <a:r>
              <a:rPr lang="en-US" altLang="zh-CN" dirty="0"/>
              <a:t>3. </a:t>
            </a:r>
            <a:r>
              <a:rPr lang="zh-CN" altLang="zh-CN" dirty="0"/>
              <a:t>理解</a:t>
            </a:r>
            <a:r>
              <a:rPr lang="en-US" altLang="zh-CN" dirty="0"/>
              <a:t>STEM</a:t>
            </a:r>
            <a:r>
              <a:rPr lang="zh-CN" altLang="zh-CN" dirty="0"/>
              <a:t>教育的内涵以及学前阶段开展</a:t>
            </a:r>
            <a:r>
              <a:rPr lang="en-US" altLang="zh-CN" dirty="0"/>
              <a:t>STEM</a:t>
            </a:r>
            <a:r>
              <a:rPr lang="zh-CN" altLang="zh-CN" dirty="0"/>
              <a:t>教育的可行性和必要性。</a:t>
            </a:r>
            <a:endParaRPr lang="zh-CN" altLang="zh-CN" dirty="0"/>
          </a:p>
          <a:p>
            <a:r>
              <a:rPr lang="en-US" altLang="zh-CN" dirty="0"/>
              <a:t> </a:t>
            </a:r>
            <a:endParaRPr lang="zh-CN" altLang="zh-CN" dirty="0"/>
          </a:p>
          <a:p>
            <a:r>
              <a:rPr lang="zh-CN" altLang="zh-CN" b="1" dirty="0">
                <a:solidFill>
                  <a:srgbClr val="68B9A8"/>
                </a:solidFill>
              </a:rPr>
              <a:t>技能目标</a:t>
            </a:r>
            <a:endParaRPr lang="zh-CN" altLang="zh-CN" b="1" dirty="0">
              <a:solidFill>
                <a:srgbClr val="68B9A8"/>
              </a:solidFill>
            </a:endParaRPr>
          </a:p>
          <a:p>
            <a:pPr lvl="0"/>
            <a:r>
              <a:rPr lang="zh-CN" altLang="zh-CN" dirty="0"/>
              <a:t>结合幼儿的生活经验挖掘开展“做中学”“生命教育”“</a:t>
            </a:r>
            <a:r>
              <a:rPr lang="en-US" altLang="zh-CN" dirty="0"/>
              <a:t>STEM</a:t>
            </a:r>
            <a:r>
              <a:rPr lang="zh-CN" altLang="zh-CN" dirty="0"/>
              <a:t>”等科学教育活动的内容。</a:t>
            </a:r>
            <a:endParaRPr lang="zh-CN" altLang="zh-CN" dirty="0"/>
          </a:p>
          <a:p>
            <a:pPr lvl="0"/>
            <a:r>
              <a:rPr lang="zh-CN" altLang="zh-CN" dirty="0"/>
              <a:t>在“做中学”“生命教育”“</a:t>
            </a:r>
            <a:r>
              <a:rPr lang="en-US" altLang="zh-CN" dirty="0"/>
              <a:t>STEM</a:t>
            </a:r>
            <a:r>
              <a:rPr lang="zh-CN" altLang="zh-CN" dirty="0"/>
              <a:t>”等科学教育活动中做幼儿科学探究的支持者和引导者。</a:t>
            </a:r>
            <a:endParaRPr lang="zh-CN" altLang="zh-CN" dirty="0"/>
          </a:p>
          <a:p>
            <a:r>
              <a:rPr lang="en-US" altLang="zh-CN" dirty="0"/>
              <a:t> </a:t>
            </a:r>
            <a:endParaRPr lang="zh-CN" altLang="zh-CN" dirty="0"/>
          </a:p>
          <a:p>
            <a:r>
              <a:rPr lang="zh-CN" altLang="zh-CN" b="1" dirty="0">
                <a:solidFill>
                  <a:srgbClr val="68B9A8"/>
                </a:solidFill>
              </a:rPr>
              <a:t>素质目标</a:t>
            </a:r>
            <a:endParaRPr lang="zh-CN" altLang="zh-CN" b="1" dirty="0">
              <a:solidFill>
                <a:srgbClr val="68B9A8"/>
              </a:solidFill>
            </a:endParaRPr>
          </a:p>
          <a:p>
            <a:r>
              <a:rPr lang="zh-CN" altLang="zh-CN" dirty="0"/>
              <a:t>吸取“做中学”“生命教育”“</a:t>
            </a:r>
            <a:r>
              <a:rPr lang="en-US" altLang="zh-CN" dirty="0"/>
              <a:t>STEM</a:t>
            </a:r>
            <a:r>
              <a:rPr lang="zh-CN" altLang="zh-CN" dirty="0"/>
              <a:t>”等科学教育项目的理念精华，并结合本地区幼儿教育实际情况，开展适合幼儿的科学教育活动。</a:t>
            </a:r>
            <a:endParaRPr lang="zh-CN" altLang="zh-CN" dirty="0"/>
          </a:p>
          <a:p>
            <a:r>
              <a:rPr lang="en-US" altLang="zh-CN" dirty="0"/>
              <a:t> </a:t>
            </a:r>
            <a:endParaRPr lang="zh-CN" altLang="zh-CN" dirty="0"/>
          </a:p>
          <a:p>
            <a:pPr marL="285750" indent="-285750" algn="just" fontAlgn="auto">
              <a:lnSpc>
                <a:spcPct val="130000"/>
              </a:lnSpc>
              <a:spcAft>
                <a:spcPts val="1200"/>
              </a:spcAft>
              <a:buFont typeface="Wingdings" panose="05000000000000000000" charset="0"/>
              <a:buChar char="Ø"/>
            </a:pPr>
            <a:endParaRPr lang="zh-CN" altLang="en-US" sz="1600" dirty="0">
              <a:solidFill>
                <a:schemeClr val="tx1">
                  <a:lumMod val="75000"/>
                  <a:lumOff val="25000"/>
                </a:schemeClr>
              </a:solidFill>
              <a:latin typeface="宋体" panose="02010600030101010101" pitchFamily="2" charset="-122"/>
              <a:ea typeface="宋体" panose="02010600030101010101" pitchFamily="2" charset="-122"/>
              <a:cs typeface="Lato Regular"/>
              <a:sym typeface="+mn-ea"/>
            </a:endParaRPr>
          </a:p>
        </p:txBody>
      </p:sp>
      <p:grpSp>
        <p:nvGrpSpPr>
          <p:cNvPr id="9" name="组合 8"/>
          <p:cNvGrpSpPr/>
          <p:nvPr/>
        </p:nvGrpSpPr>
        <p:grpSpPr>
          <a:xfrm>
            <a:off x="535653" y="295878"/>
            <a:ext cx="11649250" cy="920842"/>
            <a:chOff x="535653" y="581808"/>
            <a:chExt cx="11649250" cy="920842"/>
          </a:xfrm>
        </p:grpSpPr>
        <p:sp>
          <p:nvSpPr>
            <p:cNvPr id="10" name="矩形 9"/>
            <p:cNvSpPr/>
            <p:nvPr/>
          </p:nvSpPr>
          <p:spPr>
            <a:xfrm>
              <a:off x="3665743" y="976639"/>
              <a:ext cx="8519160"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8"/>
            <p:cNvSpPr txBox="1">
              <a:spLocks noChangeArrowheads="1"/>
            </p:cNvSpPr>
            <p:nvPr/>
          </p:nvSpPr>
          <p:spPr bwMode="auto">
            <a:xfrm>
              <a:off x="953023" y="581808"/>
              <a:ext cx="246443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rPr>
                <a:t>项目八</a:t>
              </a:r>
              <a:endParaRPr lang="zh-CN" altLang="en-US" sz="28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15" name="TextBox 8"/>
            <p:cNvSpPr txBox="1">
              <a:spLocks noChangeArrowheads="1"/>
            </p:cNvSpPr>
            <p:nvPr/>
          </p:nvSpPr>
          <p:spPr bwMode="auto">
            <a:xfrm>
              <a:off x="535653" y="948930"/>
              <a:ext cx="3130090" cy="55372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eaLnBrk="1" hangingPunct="1"/>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学前儿童科学教育</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a:p>
              <a:pPr algn="ctr" eaLnBrk="1" hangingPunct="1"/>
              <a:r>
                <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rPr>
                <a:t>的专题研究</a:t>
              </a:r>
              <a:endParaRPr lang="zh-CN" altLang="en-US"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50"/>
                                        <p:tgtEl>
                                          <p:spTgt spid="18"/>
                                        </p:tgtEl>
                                      </p:cBhvr>
                                    </p:animEffect>
                                    <p:anim calcmode="lin" valueType="num">
                                      <p:cBhvr>
                                        <p:cTn id="8" dur="250" fill="hold"/>
                                        <p:tgtEl>
                                          <p:spTgt spid="18"/>
                                        </p:tgtEl>
                                        <p:attrNameLst>
                                          <p:attrName>ppt_x</p:attrName>
                                        </p:attrNameLst>
                                      </p:cBhvr>
                                      <p:tavLst>
                                        <p:tav tm="0">
                                          <p:val>
                                            <p:strVal val="#ppt_x"/>
                                          </p:val>
                                        </p:tav>
                                        <p:tav tm="100000">
                                          <p:val>
                                            <p:strVal val="#ppt_x"/>
                                          </p:val>
                                        </p:tav>
                                      </p:tavLst>
                                    </p:anim>
                                    <p:anim calcmode="lin" valueType="num">
                                      <p:cBhvr>
                                        <p:cTn id="9" dur="25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250"/>
                                        <p:tgtEl>
                                          <p:spTgt spid="19"/>
                                        </p:tgtEl>
                                      </p:cBhvr>
                                    </p:animEffect>
                                    <p:anim calcmode="lin" valueType="num">
                                      <p:cBhvr>
                                        <p:cTn id="14" dur="250" fill="hold"/>
                                        <p:tgtEl>
                                          <p:spTgt spid="19"/>
                                        </p:tgtEl>
                                        <p:attrNameLst>
                                          <p:attrName>ppt_x</p:attrName>
                                        </p:attrNameLst>
                                      </p:cBhvr>
                                      <p:tavLst>
                                        <p:tav tm="0">
                                          <p:val>
                                            <p:strVal val="#ppt_x"/>
                                          </p:val>
                                        </p:tav>
                                        <p:tav tm="100000">
                                          <p:val>
                                            <p:strVal val="#ppt_x"/>
                                          </p:val>
                                        </p:tav>
                                      </p:tavLst>
                                    </p:anim>
                                    <p:anim calcmode="lin" valueType="num">
                                      <p:cBhvr>
                                        <p:cTn id="15" dur="250" fill="hold"/>
                                        <p:tgtEl>
                                          <p:spTgt spid="19"/>
                                        </p:tgtEl>
                                        <p:attrNameLst>
                                          <p:attrName>ppt_y</p:attrName>
                                        </p:attrNameLst>
                                      </p:cBhvr>
                                      <p:tavLst>
                                        <p:tav tm="0">
                                          <p:val>
                                            <p:strVal val="#ppt_y+.1"/>
                                          </p:val>
                                        </p:tav>
                                        <p:tav tm="100000">
                                          <p:val>
                                            <p:strVal val="#ppt_y"/>
                                          </p:val>
                                        </p:tav>
                                      </p:tavLst>
                                    </p:anim>
                                  </p:childTnLst>
                                </p:cTn>
                              </p:par>
                              <p:par>
                                <p:cTn id="16" presetID="22" presetClass="entr" presetSubtype="8"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left)">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bldLvl="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6"/>
            <a:ext cx="9369425" cy="1690588"/>
            <a:chOff x="1865754" y="4726065"/>
            <a:chExt cx="5008948" cy="146511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606999" cy="346747"/>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一、法国</a:t>
              </a:r>
              <a:r>
                <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rPr>
                <a:t>“</a:t>
              </a: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动手做</a:t>
              </a:r>
              <a:r>
                <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rPr>
                <a:t>”</a:t>
              </a: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项目</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sp>
          <p:nvSpPr>
            <p:cNvPr id="17" name="品 15"/>
            <p:cNvSpPr txBox="1"/>
            <p:nvPr>
              <p:custDataLst>
                <p:tags r:id="rId3"/>
              </p:custDataLst>
            </p:nvPr>
          </p:nvSpPr>
          <p:spPr>
            <a:xfrm>
              <a:off x="2171960" y="5334314"/>
              <a:ext cx="4702742" cy="856865"/>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（一）“动手做”项目的产生与发展</a:t>
              </a:r>
              <a:endParaRPr lang="zh-CN" altLang="en-US" sz="1600" b="1" dirty="0">
                <a:solidFill>
                  <a:schemeClr val="accent5">
                    <a:lumMod val="75000"/>
                  </a:schemeClr>
                </a:solidFill>
                <a:latin typeface="宋体" panose="02010600030101010101" pitchFamily="2" charset="-122"/>
              </a:endParaRPr>
            </a:p>
            <a:p>
              <a:pPr>
                <a:lnSpc>
                  <a:spcPct val="200000"/>
                </a:lnSpc>
              </a:pP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8" name="组合 17"/>
          <p:cNvGrpSpPr/>
          <p:nvPr/>
        </p:nvGrpSpPr>
        <p:grpSpPr>
          <a:xfrm>
            <a:off x="810148" y="198584"/>
            <a:ext cx="11374755" cy="857393"/>
            <a:chOff x="810148" y="484514"/>
            <a:chExt cx="11374755" cy="857393"/>
          </a:xfrm>
        </p:grpSpPr>
        <p:sp>
          <p:nvSpPr>
            <p:cNvPr id="19" name="矩形 18"/>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任务一：</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1"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了解“做中学” 项目</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5"/>
            <a:ext cx="9407668" cy="2742482"/>
            <a:chOff x="1865754" y="4726065"/>
            <a:chExt cx="5029393" cy="2376717"/>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7" name="品 15"/>
            <p:cNvSpPr txBox="1"/>
            <p:nvPr>
              <p:custDataLst>
                <p:tags r:id="rId2"/>
              </p:custDataLst>
            </p:nvPr>
          </p:nvSpPr>
          <p:spPr>
            <a:xfrm>
              <a:off x="2192405" y="5392386"/>
              <a:ext cx="4702742" cy="1710396"/>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（二）</a:t>
              </a:r>
              <a:r>
                <a:rPr lang="en-US" sz="1600" b="1" dirty="0">
                  <a:solidFill>
                    <a:schemeClr val="accent5">
                      <a:lumMod val="75000"/>
                    </a:schemeClr>
                  </a:solidFill>
                  <a:latin typeface="宋体" panose="02010600030101010101" pitchFamily="2" charset="-122"/>
                  <a:sym typeface="+mn-ea"/>
                </a:rPr>
                <a:t>“</a:t>
              </a:r>
              <a:r>
                <a:rPr lang="zh-CN" altLang="en-US" sz="1600" b="1" dirty="0">
                  <a:solidFill>
                    <a:schemeClr val="accent5">
                      <a:lumMod val="75000"/>
                    </a:schemeClr>
                  </a:solidFill>
                  <a:latin typeface="宋体" panose="02010600030101010101" pitchFamily="2" charset="-122"/>
                  <a:sym typeface="+mn-ea"/>
                </a:rPr>
                <a:t>动手做</a:t>
              </a:r>
              <a:r>
                <a:rPr lang="en-US" sz="1600" b="1" dirty="0">
                  <a:solidFill>
                    <a:schemeClr val="accent5">
                      <a:lumMod val="75000"/>
                    </a:schemeClr>
                  </a:solidFill>
                  <a:latin typeface="宋体" panose="02010600030101010101" pitchFamily="2" charset="-122"/>
                  <a:sym typeface="+mn-ea"/>
                </a:rPr>
                <a:t>”</a:t>
              </a:r>
              <a:r>
                <a:rPr lang="zh-CN" altLang="en-US" sz="1600" b="1" dirty="0">
                  <a:solidFill>
                    <a:schemeClr val="accent5">
                      <a:lumMod val="75000"/>
                    </a:schemeClr>
                  </a:solidFill>
                  <a:latin typeface="宋体" panose="02010600030101010101" pitchFamily="2" charset="-122"/>
                  <a:sym typeface="+mn-ea"/>
                </a:rPr>
                <a:t>的指导思想</a:t>
              </a:r>
              <a:endParaRPr lang="zh-CN" altLang="en-US" sz="1600" b="1" dirty="0">
                <a:solidFill>
                  <a:srgbClr val="FF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val="200" checksum="1740828767"/>
                  </a:ext>
                </a:extLst>
              </a:pPr>
              <a:r>
                <a:rPr lang="en-US" sz="1600" dirty="0">
                  <a:solidFill>
                    <a:srgbClr val="000000"/>
                  </a:solidFill>
                  <a:latin typeface="宋体" panose="02010600030101010101" pitchFamily="2" charset="-122"/>
                  <a:sym typeface="+mn-ea"/>
                </a:rPr>
                <a:t>1.</a:t>
              </a:r>
              <a:r>
                <a:rPr lang="zh-CN" altLang="en-US" sz="1600" dirty="0">
                  <a:solidFill>
                    <a:srgbClr val="000000"/>
                  </a:solidFill>
                  <a:latin typeface="宋体" panose="02010600030101010101" pitchFamily="2" charset="-122"/>
                  <a:sym typeface="+mn-ea"/>
                </a:rPr>
                <a:t>激发儿童学习科学的欲望</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val="200" checksum="1740828767"/>
                  </a:ext>
                </a:extLst>
              </a:pPr>
              <a:r>
                <a:rPr lang="en-US" sz="1600" dirty="0">
                  <a:solidFill>
                    <a:srgbClr val="000000"/>
                  </a:solidFill>
                  <a:latin typeface="宋体" panose="02010600030101010101" pitchFamily="2" charset="-122"/>
                  <a:sym typeface="+mn-ea"/>
                </a:rPr>
                <a:t>2.</a:t>
              </a:r>
              <a:r>
                <a:rPr lang="zh-CN" altLang="en-US" sz="1600" dirty="0">
                  <a:solidFill>
                    <a:srgbClr val="000000"/>
                  </a:solidFill>
                  <a:latin typeface="宋体" panose="02010600030101010101" pitchFamily="2" charset="-122"/>
                  <a:sym typeface="+mn-ea"/>
                </a:rPr>
                <a:t>促进儿童在操作中理解科学</a:t>
              </a:r>
              <a:endParaRPr lang="zh-CN" altLang="en-US" sz="1600" dirty="0">
                <a:solidFill>
                  <a:srgbClr val="00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val="200" checksum="1740828767"/>
                  </a:ext>
                </a:extLst>
              </a:pPr>
              <a:r>
                <a:rPr lang="en-US" sz="1600" dirty="0">
                  <a:solidFill>
                    <a:srgbClr val="000000"/>
                  </a:solidFill>
                  <a:latin typeface="宋体" panose="02010600030101010101" pitchFamily="2" charset="-122"/>
                  <a:sym typeface="+mn-ea"/>
                </a:rPr>
                <a:t>3.</a:t>
              </a:r>
              <a:r>
                <a:rPr lang="zh-CN" altLang="en-US" sz="1600" dirty="0">
                  <a:solidFill>
                    <a:srgbClr val="000000"/>
                  </a:solidFill>
                  <a:latin typeface="宋体" panose="02010600030101010101" pitchFamily="2" charset="-122"/>
                  <a:sym typeface="+mn-ea"/>
                </a:rPr>
                <a:t>让儿童在学习科学中学会做人</a:t>
              </a: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0" name="组合 9"/>
          <p:cNvGrpSpPr/>
          <p:nvPr/>
        </p:nvGrpSpPr>
        <p:grpSpPr>
          <a:xfrm>
            <a:off x="810148" y="198584"/>
            <a:ext cx="11374755" cy="857393"/>
            <a:chOff x="810148" y="484514"/>
            <a:chExt cx="11374755" cy="857393"/>
          </a:xfrm>
        </p:grpSpPr>
        <p:sp>
          <p:nvSpPr>
            <p:cNvPr id="18" name="矩形 1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任务一：</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20"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了解“做中学” 项目</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grpSp>
        <p:nvGrpSpPr>
          <p:cNvPr id="21" name="组合 20"/>
          <p:cNvGrpSpPr/>
          <p:nvPr/>
        </p:nvGrpSpPr>
        <p:grpSpPr>
          <a:xfrm>
            <a:off x="1223010" y="2122621"/>
            <a:ext cx="3578845" cy="546737"/>
            <a:chOff x="1865754" y="4726065"/>
            <a:chExt cx="1913271" cy="473819"/>
          </a:xfrm>
        </p:grpSpPr>
        <p:sp>
          <p:nvSpPr>
            <p:cNvPr id="22" name="PA_KSO_Shape"/>
            <p:cNvSpPr/>
            <p:nvPr>
              <p:custDataLst>
                <p:tags r:id="rId3"/>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23" name="出品 26"/>
            <p:cNvSpPr txBox="1"/>
            <p:nvPr>
              <p:custDataLst>
                <p:tags r:id="rId4"/>
              </p:custDataLst>
            </p:nvPr>
          </p:nvSpPr>
          <p:spPr>
            <a:xfrm>
              <a:off x="2172026" y="4790606"/>
              <a:ext cx="1606999" cy="346747"/>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一、法国</a:t>
              </a:r>
              <a:r>
                <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rPr>
                <a:t>“</a:t>
              </a: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动手做</a:t>
              </a:r>
              <a:r>
                <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rPr>
                <a:t>”</a:t>
              </a: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项目</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186797" y="1515655"/>
            <a:ext cx="9369425" cy="1690588"/>
            <a:chOff x="1865754" y="4726065"/>
            <a:chExt cx="5008948" cy="1465114"/>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606999" cy="346747"/>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一、法国</a:t>
              </a:r>
              <a:r>
                <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rPr>
                <a:t>“</a:t>
              </a: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动手做</a:t>
              </a:r>
              <a:r>
                <a:rPr lang="en-US" altLang="zh-CN" sz="2000" b="1" dirty="0">
                  <a:solidFill>
                    <a:schemeClr val="bg1">
                      <a:lumMod val="50000"/>
                    </a:schemeClr>
                  </a:solidFill>
                  <a:latin typeface="微软雅黑" panose="020B0503020204020204" pitchFamily="34" charset="-122"/>
                  <a:ea typeface="微软雅黑" panose="020B0503020204020204" pitchFamily="34" charset="-122"/>
                  <a:sym typeface="+mn-ea"/>
                </a:rPr>
                <a:t>”</a:t>
              </a:r>
              <a:r>
                <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rPr>
                <a:t>项目</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sym typeface="+mn-ea"/>
              </a:endParaRPr>
            </a:p>
          </p:txBody>
        </p:sp>
        <p:sp>
          <p:nvSpPr>
            <p:cNvPr id="17" name="品 15"/>
            <p:cNvSpPr txBox="1"/>
            <p:nvPr>
              <p:custDataLst>
                <p:tags r:id="rId3"/>
              </p:custDataLst>
            </p:nvPr>
          </p:nvSpPr>
          <p:spPr>
            <a:xfrm>
              <a:off x="2171960" y="5334314"/>
              <a:ext cx="4702742" cy="856865"/>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（三）</a:t>
              </a:r>
              <a:r>
                <a:rPr lang="en-US" sz="1600" b="1" dirty="0">
                  <a:solidFill>
                    <a:schemeClr val="accent5">
                      <a:lumMod val="75000"/>
                    </a:schemeClr>
                  </a:solidFill>
                  <a:latin typeface="宋体" panose="02010600030101010101" pitchFamily="2" charset="-122"/>
                  <a:sym typeface="+mn-ea"/>
                </a:rPr>
                <a:t>“</a:t>
              </a:r>
              <a:r>
                <a:rPr lang="zh-CN" altLang="en-US" sz="1600" b="1" dirty="0">
                  <a:solidFill>
                    <a:schemeClr val="accent5">
                      <a:lumMod val="75000"/>
                    </a:schemeClr>
                  </a:solidFill>
                  <a:latin typeface="宋体" panose="02010600030101010101" pitchFamily="2" charset="-122"/>
                  <a:sym typeface="+mn-ea"/>
                </a:rPr>
                <a:t>动手做</a:t>
              </a:r>
              <a:r>
                <a:rPr lang="en-US" sz="1600" b="1" dirty="0">
                  <a:solidFill>
                    <a:schemeClr val="accent5">
                      <a:lumMod val="75000"/>
                    </a:schemeClr>
                  </a:solidFill>
                  <a:latin typeface="宋体" panose="02010600030101010101" pitchFamily="2" charset="-122"/>
                  <a:sym typeface="+mn-ea"/>
                </a:rPr>
                <a:t>”</a:t>
              </a:r>
              <a:r>
                <a:rPr lang="zh-CN" altLang="en-US" sz="1600" b="1" dirty="0">
                  <a:solidFill>
                    <a:schemeClr val="accent5">
                      <a:lumMod val="75000"/>
                    </a:schemeClr>
                  </a:solidFill>
                  <a:latin typeface="宋体" panose="02010600030101010101" pitchFamily="2" charset="-122"/>
                  <a:sym typeface="+mn-ea"/>
                </a:rPr>
                <a:t>实验活动的组织</a:t>
              </a:r>
              <a:endParaRPr lang="zh-CN" altLang="en-US" sz="1600" b="1" dirty="0">
                <a:solidFill>
                  <a:srgbClr val="FF0000"/>
                </a:solidFill>
                <a:latin typeface="宋体" panose="02010600030101010101" pitchFamily="2" charset="-122"/>
              </a:endParaRPr>
            </a:p>
            <a:p>
              <a:pPr indent="406400" fontAlgn="auto">
                <a:lnSpc>
                  <a:spcPct val="200000"/>
                </a:lnSpc>
                <a:extLst>
                  <a:ext uri="{35155182-B16C-46BC-9424-99874614C6A1}">
                    <wpsdc:indentchars xmlns:wpsdc="http://www.wps.cn/officeDocument/2017/drawingmlCustomData" val="200" checksum="1740828767"/>
                  </a:ext>
                </a:extLst>
              </a:pP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22" name="组合 21"/>
          <p:cNvGrpSpPr/>
          <p:nvPr/>
        </p:nvGrpSpPr>
        <p:grpSpPr>
          <a:xfrm>
            <a:off x="1795780" y="3573780"/>
            <a:ext cx="8588375" cy="2619375"/>
            <a:chOff x="2828" y="5628"/>
            <a:chExt cx="13525" cy="4125"/>
          </a:xfrm>
        </p:grpSpPr>
        <p:sp>
          <p:nvSpPr>
            <p:cNvPr id="3" name="圆角矩形 2"/>
            <p:cNvSpPr/>
            <p:nvPr/>
          </p:nvSpPr>
          <p:spPr>
            <a:xfrm>
              <a:off x="2828" y="5628"/>
              <a:ext cx="2987" cy="12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t>确定合适的主题、内容和任务</a:t>
              </a:r>
              <a:endParaRPr lang="zh-CN" altLang="en-US" b="1"/>
            </a:p>
          </p:txBody>
        </p:sp>
        <p:sp>
          <p:nvSpPr>
            <p:cNvPr id="4" name="圆角矩形 3"/>
            <p:cNvSpPr/>
            <p:nvPr/>
          </p:nvSpPr>
          <p:spPr>
            <a:xfrm>
              <a:off x="8105" y="5628"/>
              <a:ext cx="2987" cy="12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t>提出相关的问题</a:t>
              </a:r>
              <a:endParaRPr lang="zh-CN" altLang="en-US" b="1"/>
            </a:p>
          </p:txBody>
        </p:sp>
        <p:sp>
          <p:nvSpPr>
            <p:cNvPr id="5" name="圆角矩形 4"/>
            <p:cNvSpPr/>
            <p:nvPr/>
          </p:nvSpPr>
          <p:spPr>
            <a:xfrm>
              <a:off x="13367" y="5628"/>
              <a:ext cx="2987" cy="12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t>进行猜想和假设</a:t>
              </a:r>
              <a:endParaRPr lang="zh-CN" altLang="en-US" b="1"/>
            </a:p>
          </p:txBody>
        </p:sp>
        <p:sp>
          <p:nvSpPr>
            <p:cNvPr id="6" name="圆角矩形 5"/>
            <p:cNvSpPr/>
            <p:nvPr/>
          </p:nvSpPr>
          <p:spPr>
            <a:xfrm>
              <a:off x="13367" y="8481"/>
              <a:ext cx="2987" cy="12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t>实验验证</a:t>
              </a:r>
              <a:endParaRPr lang="zh-CN" altLang="en-US" b="1"/>
            </a:p>
          </p:txBody>
        </p:sp>
        <p:sp>
          <p:nvSpPr>
            <p:cNvPr id="7" name="圆角矩形 6"/>
            <p:cNvSpPr/>
            <p:nvPr/>
          </p:nvSpPr>
          <p:spPr>
            <a:xfrm>
              <a:off x="8105" y="8481"/>
              <a:ext cx="2987" cy="12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t>记录与描述</a:t>
              </a:r>
              <a:endParaRPr lang="zh-CN" altLang="en-US" b="1"/>
            </a:p>
          </p:txBody>
        </p:sp>
        <p:sp>
          <p:nvSpPr>
            <p:cNvPr id="9" name="圆角矩形 8"/>
            <p:cNvSpPr/>
            <p:nvPr/>
          </p:nvSpPr>
          <p:spPr>
            <a:xfrm>
              <a:off x="2828" y="8481"/>
              <a:ext cx="2987" cy="12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t>表达交流</a:t>
              </a:r>
              <a:endParaRPr lang="zh-CN" altLang="en-US" b="1"/>
            </a:p>
          </p:txBody>
        </p:sp>
        <p:sp>
          <p:nvSpPr>
            <p:cNvPr id="10" name="右箭头 9"/>
            <p:cNvSpPr/>
            <p:nvPr/>
          </p:nvSpPr>
          <p:spPr>
            <a:xfrm>
              <a:off x="6500" y="5753"/>
              <a:ext cx="944" cy="1022"/>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右箭头 17"/>
            <p:cNvSpPr/>
            <p:nvPr/>
          </p:nvSpPr>
          <p:spPr>
            <a:xfrm>
              <a:off x="11758" y="5753"/>
              <a:ext cx="944" cy="1022"/>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下箭头 18"/>
            <p:cNvSpPr/>
            <p:nvPr/>
          </p:nvSpPr>
          <p:spPr>
            <a:xfrm>
              <a:off x="14388" y="7238"/>
              <a:ext cx="945" cy="906"/>
            </a:xfrm>
            <a:prstGeom prst="down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左箭头 19"/>
            <p:cNvSpPr/>
            <p:nvPr/>
          </p:nvSpPr>
          <p:spPr>
            <a:xfrm>
              <a:off x="11757" y="8616"/>
              <a:ext cx="945" cy="1003"/>
            </a:xfrm>
            <a:prstGeom prst="lef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左箭头 20"/>
            <p:cNvSpPr/>
            <p:nvPr/>
          </p:nvSpPr>
          <p:spPr>
            <a:xfrm>
              <a:off x="6500" y="8616"/>
              <a:ext cx="945" cy="1003"/>
            </a:xfrm>
            <a:prstGeom prst="lef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810148" y="198584"/>
            <a:ext cx="11374755" cy="857393"/>
            <a:chOff x="810148" y="484514"/>
            <a:chExt cx="11374755" cy="857393"/>
          </a:xfrm>
        </p:grpSpPr>
        <p:sp>
          <p:nvSpPr>
            <p:cNvPr id="28" name="矩形 27"/>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任务一：</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30"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了解“做中学” 项目</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6"/>
            <a:ext cx="9369425" cy="3167915"/>
            <a:chOff x="1865754" y="4726065"/>
            <a:chExt cx="5008948" cy="2745410"/>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1606999" cy="346747"/>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一、法国</a:t>
              </a:r>
              <a:r>
                <a:rPr lang="en-US" altLang="zh-CN" sz="2000" b="1" dirty="0">
                  <a:solidFill>
                    <a:schemeClr val="bg1">
                      <a:lumMod val="50000"/>
                    </a:schemeClr>
                  </a:solidFill>
                  <a:latin typeface="微软雅黑" panose="020B0503020204020204" pitchFamily="34" charset="-122"/>
                  <a:ea typeface="微软雅黑" panose="020B0503020204020204" pitchFamily="34" charset="-122"/>
                </a:rPr>
                <a:t>“</a:t>
              </a: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动手做</a:t>
              </a:r>
              <a:r>
                <a:rPr lang="en-US" altLang="zh-CN" sz="2000" b="1" dirty="0">
                  <a:solidFill>
                    <a:schemeClr val="bg1">
                      <a:lumMod val="50000"/>
                    </a:schemeClr>
                  </a:solidFill>
                  <a:latin typeface="微软雅黑" panose="020B0503020204020204" pitchFamily="34" charset="-122"/>
                  <a:ea typeface="微软雅黑" panose="020B0503020204020204" pitchFamily="34" charset="-122"/>
                </a:rPr>
                <a:t>”</a:t>
              </a: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项目</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2137161"/>
            </a:xfrm>
            <a:prstGeom prst="rect">
              <a:avLst/>
            </a:prstGeom>
            <a:noFill/>
          </p:spPr>
          <p:txBody>
            <a:bodyPr wrap="square" rtlCol="0">
              <a:spAutoFit/>
            </a:bodyPr>
            <a:lstStyle/>
            <a:p>
              <a:pPr>
                <a:lnSpc>
                  <a:spcPct val="200000"/>
                </a:lnSpc>
              </a:pPr>
              <a:r>
                <a:rPr lang="zh-CN" altLang="en-US" sz="1600" b="1" dirty="0">
                  <a:solidFill>
                    <a:schemeClr val="accent5">
                      <a:lumMod val="75000"/>
                    </a:schemeClr>
                  </a:solidFill>
                  <a:latin typeface="宋体" panose="02010600030101010101" pitchFamily="2" charset="-122"/>
                  <a:sym typeface="+mn-ea"/>
                </a:rPr>
                <a:t>（四）“动手做”项目对学前儿童科学教育的启示</a:t>
              </a:r>
              <a:endParaRPr lang="en-US" altLang="zh-CN" sz="1600" b="1" dirty="0">
                <a:solidFill>
                  <a:schemeClr val="accent5">
                    <a:lumMod val="75000"/>
                  </a:schemeClr>
                </a:solidFill>
                <a:latin typeface="宋体" panose="02010600030101010101" pitchFamily="2" charset="-122"/>
                <a:sym typeface="+mn-ea"/>
              </a:endParaRPr>
            </a:p>
            <a:p>
              <a:pPr>
                <a:lnSpc>
                  <a:spcPct val="200000"/>
                </a:lnSpc>
              </a:pPr>
              <a:r>
                <a:rPr lang="en-US" altLang="zh-CN" sz="1600" b="1" dirty="0">
                  <a:solidFill>
                    <a:schemeClr val="accent5">
                      <a:lumMod val="75000"/>
                    </a:schemeClr>
                  </a:solidFill>
                  <a:latin typeface="宋体" panose="02010600030101010101" pitchFamily="2" charset="-122"/>
                  <a:sym typeface="+mn-ea"/>
                </a:rPr>
                <a:t>1.</a:t>
              </a:r>
              <a:r>
                <a:rPr lang="zh-CN" altLang="en-US" sz="1600" b="1" dirty="0">
                  <a:solidFill>
                    <a:schemeClr val="accent5">
                      <a:lumMod val="75000"/>
                    </a:schemeClr>
                  </a:solidFill>
                  <a:latin typeface="宋体" panose="02010600030101010101" pitchFamily="2" charset="-122"/>
                  <a:sym typeface="+mn-ea"/>
                </a:rPr>
                <a:t>儿童是科学探究的主题</a:t>
              </a:r>
              <a:endParaRPr lang="en-US" altLang="zh-CN" sz="1600" b="1" dirty="0">
                <a:solidFill>
                  <a:schemeClr val="accent5">
                    <a:lumMod val="75000"/>
                  </a:schemeClr>
                </a:solidFill>
                <a:latin typeface="宋体" panose="02010600030101010101" pitchFamily="2" charset="-122"/>
                <a:sym typeface="+mn-ea"/>
              </a:endParaRPr>
            </a:p>
            <a:p>
              <a:pPr>
                <a:lnSpc>
                  <a:spcPct val="200000"/>
                </a:lnSpc>
              </a:pPr>
              <a:r>
                <a:rPr lang="en-US" altLang="zh-CN" sz="1600" b="1" dirty="0">
                  <a:solidFill>
                    <a:schemeClr val="accent5">
                      <a:lumMod val="75000"/>
                    </a:schemeClr>
                  </a:solidFill>
                  <a:latin typeface="宋体" panose="02010600030101010101" pitchFamily="2" charset="-122"/>
                  <a:sym typeface="+mn-ea"/>
                </a:rPr>
                <a:t>2.</a:t>
              </a:r>
              <a:r>
                <a:rPr lang="zh-CN" altLang="en-US" sz="1600" b="1" dirty="0">
                  <a:solidFill>
                    <a:schemeClr val="accent5">
                      <a:lumMod val="75000"/>
                    </a:schemeClr>
                  </a:solidFill>
                  <a:latin typeface="宋体" panose="02010600030101010101" pitchFamily="2" charset="-122"/>
                  <a:sym typeface="+mn-ea"/>
                </a:rPr>
                <a:t>老师是儿童科学发现之旅的领航员</a:t>
              </a:r>
              <a:endParaRPr lang="en-US" altLang="zh-CN" sz="1600" b="1" dirty="0">
                <a:solidFill>
                  <a:schemeClr val="accent5">
                    <a:lumMod val="75000"/>
                  </a:schemeClr>
                </a:solidFill>
                <a:latin typeface="宋体" panose="02010600030101010101" pitchFamily="2" charset="-122"/>
                <a:sym typeface="+mn-ea"/>
              </a:endParaRPr>
            </a:p>
            <a:p>
              <a:pPr>
                <a:lnSpc>
                  <a:spcPct val="200000"/>
                </a:lnSpc>
              </a:pPr>
              <a:r>
                <a:rPr lang="en-US" altLang="zh-CN" sz="1600" b="1" dirty="0">
                  <a:solidFill>
                    <a:schemeClr val="accent5">
                      <a:lumMod val="75000"/>
                    </a:schemeClr>
                  </a:solidFill>
                  <a:latin typeface="宋体" panose="02010600030101010101" pitchFamily="2" charset="-122"/>
                  <a:sym typeface="+mn-ea"/>
                </a:rPr>
                <a:t>3.</a:t>
              </a:r>
              <a:r>
                <a:rPr lang="zh-CN" altLang="en-US" sz="1600" b="1" dirty="0">
                  <a:solidFill>
                    <a:schemeClr val="accent5">
                      <a:lumMod val="75000"/>
                    </a:schemeClr>
                  </a:solidFill>
                  <a:latin typeface="宋体" panose="02010600030101010101" pitchFamily="2" charset="-122"/>
                  <a:sym typeface="+mn-ea"/>
                </a:rPr>
                <a:t>建立广泛而有效的支持系统</a:t>
              </a:r>
              <a:endParaRPr lang="en-US" altLang="zh-CN" sz="1600" b="1" dirty="0">
                <a:solidFill>
                  <a:schemeClr val="accent5">
                    <a:lumMod val="75000"/>
                  </a:schemeClr>
                </a:solidFill>
                <a:latin typeface="宋体" panose="02010600030101010101" pitchFamily="2" charset="-122"/>
                <a:sym typeface="+mn-ea"/>
              </a:endParaRPr>
            </a:p>
            <a:p>
              <a:pPr>
                <a:lnSpc>
                  <a:spcPct val="200000"/>
                </a:lnSpc>
              </a:pP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1" name="组合 10"/>
          <p:cNvGrpSpPr/>
          <p:nvPr/>
        </p:nvGrpSpPr>
        <p:grpSpPr>
          <a:xfrm>
            <a:off x="810148" y="198584"/>
            <a:ext cx="11374755" cy="857393"/>
            <a:chOff x="810148" y="484514"/>
            <a:chExt cx="11374755" cy="857393"/>
          </a:xfrm>
        </p:grpSpPr>
        <p:sp>
          <p:nvSpPr>
            <p:cNvPr id="12" name="矩形 11"/>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任务一：</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18"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了解“做中学” 项目</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223010" y="2122627"/>
            <a:ext cx="9369425" cy="1690587"/>
            <a:chOff x="1865754" y="4726065"/>
            <a:chExt cx="5008948" cy="1465113"/>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30551" cy="346747"/>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二、中国“做中学”科学教育实验项目</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856864"/>
            </a:xfrm>
            <a:prstGeom prst="rect">
              <a:avLst/>
            </a:prstGeom>
            <a:noFill/>
          </p:spPr>
          <p:txBody>
            <a:bodyPr wrap="square" rtlCol="0">
              <a:spAutoFit/>
            </a:bodyPr>
            <a:lstStyle/>
            <a:p>
              <a:pPr>
                <a:lnSpc>
                  <a:spcPct val="200000"/>
                </a:lnSpc>
              </a:pPr>
              <a:r>
                <a:rPr lang="zh-CN" altLang="zh-CN" sz="1600" b="1" dirty="0">
                  <a:solidFill>
                    <a:schemeClr val="accent5">
                      <a:lumMod val="75000"/>
                    </a:schemeClr>
                  </a:solidFill>
                  <a:latin typeface="宋体" panose="02010600030101010101" pitchFamily="2" charset="-122"/>
                </a:rPr>
                <a:t>（一）中国“做中学”科学教育实验的产生与发展</a:t>
              </a:r>
              <a:endParaRPr lang="zh-CN" altLang="zh-CN" sz="1600" b="1" dirty="0">
                <a:solidFill>
                  <a:schemeClr val="accent5">
                    <a:lumMod val="75000"/>
                  </a:schemeClr>
                </a:solidFill>
                <a:latin typeface="宋体" panose="02010600030101010101" pitchFamily="2" charset="-122"/>
              </a:endParaRPr>
            </a:p>
            <a:p>
              <a:pPr>
                <a:lnSpc>
                  <a:spcPct val="200000"/>
                </a:lnSpc>
              </a:pP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1" name="组合 10"/>
          <p:cNvGrpSpPr/>
          <p:nvPr/>
        </p:nvGrpSpPr>
        <p:grpSpPr>
          <a:xfrm>
            <a:off x="810148" y="198584"/>
            <a:ext cx="11374755" cy="857393"/>
            <a:chOff x="810148" y="484514"/>
            <a:chExt cx="11374755" cy="857393"/>
          </a:xfrm>
        </p:grpSpPr>
        <p:sp>
          <p:nvSpPr>
            <p:cNvPr id="12" name="矩形 11"/>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任务一：</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18"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了解“做中学” 项目</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150582" y="1497936"/>
            <a:ext cx="9369425" cy="3660357"/>
            <a:chOff x="1865754" y="4726065"/>
            <a:chExt cx="5008948" cy="3172175"/>
          </a:xfrm>
        </p:grpSpPr>
        <p:sp>
          <p:nvSpPr>
            <p:cNvPr id="15" name="PA_KSO_Shape"/>
            <p:cNvSpPr/>
            <p:nvPr>
              <p:custDataLst>
                <p:tags r:id="rId1"/>
              </p:custDataLst>
            </p:nvPr>
          </p:nvSpPr>
          <p:spPr>
            <a:xfrm>
              <a:off x="1865754" y="4726065"/>
              <a:ext cx="285272" cy="473819"/>
            </a:xfrm>
            <a:custGeom>
              <a:avLst/>
              <a:gdLst>
                <a:gd name="connsiteX0" fmla="*/ 422617 w 720080"/>
                <a:gd name="connsiteY0" fmla="*/ 167125 h 720080"/>
                <a:gd name="connsiteX1" fmla="*/ 392320 w 720080"/>
                <a:gd name="connsiteY1" fmla="*/ 179675 h 720080"/>
                <a:gd name="connsiteX2" fmla="*/ 392320 w 720080"/>
                <a:gd name="connsiteY2" fmla="*/ 240270 h 720080"/>
                <a:gd name="connsiteX3" fmla="*/ 470117 w 720080"/>
                <a:gd name="connsiteY3" fmla="*/ 318067 h 720080"/>
                <a:gd name="connsiteX4" fmla="*/ 151276 w 720080"/>
                <a:gd name="connsiteY4" fmla="*/ 318067 h 720080"/>
                <a:gd name="connsiteX5" fmla="*/ 108429 w 720080"/>
                <a:gd name="connsiteY5" fmla="*/ 360915 h 720080"/>
                <a:gd name="connsiteX6" fmla="*/ 151276 w 720080"/>
                <a:gd name="connsiteY6" fmla="*/ 403762 h 720080"/>
                <a:gd name="connsiteX7" fmla="*/ 467182 w 720080"/>
                <a:gd name="connsiteY7" fmla="*/ 403762 h 720080"/>
                <a:gd name="connsiteX8" fmla="*/ 391132 w 720080"/>
                <a:gd name="connsiteY8" fmla="*/ 479811 h 720080"/>
                <a:gd name="connsiteX9" fmla="*/ 391132 w 720080"/>
                <a:gd name="connsiteY9" fmla="*/ 540406 h 720080"/>
                <a:gd name="connsiteX10" fmla="*/ 451727 w 720080"/>
                <a:gd name="connsiteY10" fmla="*/ 540406 h 720080"/>
                <a:gd name="connsiteX11" fmla="*/ 597086 w 720080"/>
                <a:gd name="connsiteY11" fmla="*/ 395048 h 720080"/>
                <a:gd name="connsiteX12" fmla="*/ 603450 w 720080"/>
                <a:gd name="connsiteY12" fmla="*/ 388459 h 720080"/>
                <a:gd name="connsiteX13" fmla="*/ 605656 w 720080"/>
                <a:gd name="connsiteY13" fmla="*/ 385654 h 720080"/>
                <a:gd name="connsiteX14" fmla="*/ 607314 w 720080"/>
                <a:gd name="connsiteY14" fmla="*/ 381802 h 720080"/>
                <a:gd name="connsiteX15" fmla="*/ 611651 w 720080"/>
                <a:gd name="connsiteY15" fmla="*/ 359975 h 720080"/>
                <a:gd name="connsiteX16" fmla="*/ 607314 w 720080"/>
                <a:gd name="connsiteY16" fmla="*/ 338148 h 720080"/>
                <a:gd name="connsiteX17" fmla="*/ 604581 w 720080"/>
                <a:gd name="connsiteY17" fmla="*/ 333055 h 720080"/>
                <a:gd name="connsiteX18" fmla="*/ 603896 w 720080"/>
                <a:gd name="connsiteY18" fmla="*/ 331821 h 720080"/>
                <a:gd name="connsiteX19" fmla="*/ 598273 w 720080"/>
                <a:gd name="connsiteY19" fmla="*/ 325033 h 720080"/>
                <a:gd name="connsiteX20" fmla="*/ 452915 w 720080"/>
                <a:gd name="connsiteY20" fmla="*/ 179675 h 720080"/>
                <a:gd name="connsiteX21" fmla="*/ 422617 w 720080"/>
                <a:gd name="connsiteY21" fmla="*/ 167125 h 720080"/>
                <a:gd name="connsiteX22" fmla="*/ 360040 w 720080"/>
                <a:gd name="connsiteY22" fmla="*/ 0 h 720080"/>
                <a:gd name="connsiteX23" fmla="*/ 720080 w 720080"/>
                <a:gd name="connsiteY23" fmla="*/ 360040 h 720080"/>
                <a:gd name="connsiteX24" fmla="*/ 360040 w 720080"/>
                <a:gd name="connsiteY24" fmla="*/ 720080 h 720080"/>
                <a:gd name="connsiteX25" fmla="*/ 0 w 720080"/>
                <a:gd name="connsiteY25" fmla="*/ 360040 h 720080"/>
                <a:gd name="connsiteX26" fmla="*/ 360040 w 720080"/>
                <a:gd name="connsiteY26" fmla="*/ 0 h 720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6" name="出品 26"/>
            <p:cNvSpPr txBox="1"/>
            <p:nvPr>
              <p:custDataLst>
                <p:tags r:id="rId2"/>
              </p:custDataLst>
            </p:nvPr>
          </p:nvSpPr>
          <p:spPr>
            <a:xfrm>
              <a:off x="2172026" y="4790606"/>
              <a:ext cx="2430551" cy="346747"/>
            </a:xfrm>
            <a:prstGeom prst="rect">
              <a:avLst/>
            </a:prstGeom>
            <a:noFill/>
          </p:spPr>
          <p:txBody>
            <a:bodyPr wrap="none" rtlCol="0">
              <a:spAutoFit/>
            </a:body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二、中国“做中学”科学教育实验项目</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品 15"/>
            <p:cNvSpPr txBox="1"/>
            <p:nvPr>
              <p:custDataLst>
                <p:tags r:id="rId3"/>
              </p:custDataLst>
            </p:nvPr>
          </p:nvSpPr>
          <p:spPr>
            <a:xfrm>
              <a:off x="2171960" y="5334314"/>
              <a:ext cx="4702742" cy="2563926"/>
            </a:xfrm>
            <a:prstGeom prst="rect">
              <a:avLst/>
            </a:prstGeom>
            <a:noFill/>
          </p:spPr>
          <p:txBody>
            <a:bodyPr wrap="square" rtlCol="0">
              <a:spAutoFit/>
            </a:bodyPr>
            <a:lstStyle/>
            <a:p>
              <a:pPr>
                <a:lnSpc>
                  <a:spcPct val="200000"/>
                </a:lnSpc>
              </a:pPr>
              <a:r>
                <a:rPr lang="zh-CN" altLang="zh-CN" sz="1600" b="1" dirty="0">
                  <a:solidFill>
                    <a:schemeClr val="accent5">
                      <a:lumMod val="75000"/>
                    </a:schemeClr>
                  </a:solidFill>
                  <a:latin typeface="宋体" panose="02010600030101010101" pitchFamily="2" charset="-122"/>
                </a:rPr>
                <a:t>（</a:t>
              </a:r>
              <a:r>
                <a:rPr lang="zh-CN" altLang="en-US" sz="1600" b="1" dirty="0">
                  <a:solidFill>
                    <a:schemeClr val="accent5">
                      <a:lumMod val="75000"/>
                    </a:schemeClr>
                  </a:solidFill>
                  <a:latin typeface="宋体" panose="02010600030101010101" pitchFamily="2" charset="-122"/>
                </a:rPr>
                <a:t>二</a:t>
              </a:r>
              <a:r>
                <a:rPr lang="zh-CN" altLang="zh-CN" sz="1600" b="1" dirty="0">
                  <a:solidFill>
                    <a:schemeClr val="accent5">
                      <a:lumMod val="75000"/>
                    </a:schemeClr>
                  </a:solidFill>
                  <a:latin typeface="宋体" panose="02010600030101010101" pitchFamily="2" charset="-122"/>
                </a:rPr>
                <a:t>）中国“做中学”科学教育</a:t>
              </a:r>
              <a:r>
                <a:rPr lang="zh-CN" altLang="en-US" sz="1600" b="1" dirty="0">
                  <a:solidFill>
                    <a:schemeClr val="accent5">
                      <a:lumMod val="75000"/>
                    </a:schemeClr>
                  </a:solidFill>
                  <a:latin typeface="宋体" panose="02010600030101010101" pitchFamily="2" charset="-122"/>
                </a:rPr>
                <a:t>的目标与任务</a:t>
              </a:r>
              <a:endParaRPr lang="en-US" altLang="zh-CN" sz="1600" b="1" dirty="0">
                <a:solidFill>
                  <a:schemeClr val="accent5">
                    <a:lumMod val="75000"/>
                  </a:schemeClr>
                </a:solidFill>
                <a:latin typeface="宋体" panose="02010600030101010101" pitchFamily="2" charset="-122"/>
              </a:endParaRPr>
            </a:p>
            <a:p>
              <a:pPr indent="406400">
                <a:lnSpc>
                  <a:spcPct val="200000"/>
                </a:lnSpc>
              </a:pPr>
              <a:r>
                <a:rPr lang="zh-CN" altLang="zh-CN" sz="1600" dirty="0">
                  <a:solidFill>
                    <a:srgbClr val="000000"/>
                  </a:solidFill>
                  <a:latin typeface="宋体" panose="02010600030101010101" pitchFamily="2" charset="-122"/>
                </a:rPr>
                <a:t>目标：让所有学前和小学阶段的儿童有机会亲历探究自然奥秘的过程，是他们在观察、提问、设想、动手实验、表达、交流的探究活动中，体验科学探究的过程、建构基础性的科学知识、获得初步的科学探究能力，培养儿童的科学态度、科学精神和科学思维的方法，使儿童初步形成等科学的世界观，为促进儿童的全面发展，成长为具有良好科学素养的未来公民打下必要的基础。</a:t>
              </a:r>
              <a:endParaRPr lang="zh-CN" altLang="zh-CN" sz="1600" dirty="0">
                <a:solidFill>
                  <a:srgbClr val="000000"/>
                </a:solidFill>
                <a:latin typeface="宋体" panose="02010600030101010101" pitchFamily="2" charset="-122"/>
              </a:endParaRPr>
            </a:p>
            <a:p>
              <a:pPr>
                <a:lnSpc>
                  <a:spcPct val="200000"/>
                </a:lnSpc>
              </a:pPr>
              <a:endParaRPr lang="zh-CN" altLang="en-US" sz="1600" b="1" dirty="0">
                <a:solidFill>
                  <a:schemeClr val="accent5">
                    <a:lumMod val="75000"/>
                  </a:schemeClr>
                </a:solidFill>
                <a:latin typeface="宋体" panose="02010600030101010101" pitchFamily="2" charset="-122"/>
                <a:ea typeface="微软雅黑" panose="020B0503020204020204" pitchFamily="34" charset="-122"/>
                <a:sym typeface="+mn-ea"/>
              </a:endParaRPr>
            </a:p>
          </p:txBody>
        </p:sp>
      </p:grpSp>
      <p:grpSp>
        <p:nvGrpSpPr>
          <p:cNvPr id="11" name="组合 10"/>
          <p:cNvGrpSpPr/>
          <p:nvPr/>
        </p:nvGrpSpPr>
        <p:grpSpPr>
          <a:xfrm>
            <a:off x="810148" y="198584"/>
            <a:ext cx="11374755" cy="857393"/>
            <a:chOff x="810148" y="484514"/>
            <a:chExt cx="11374755" cy="857393"/>
          </a:xfrm>
        </p:grpSpPr>
        <p:sp>
          <p:nvSpPr>
            <p:cNvPr id="12" name="矩形 11"/>
            <p:cNvSpPr/>
            <p:nvPr/>
          </p:nvSpPr>
          <p:spPr>
            <a:xfrm>
              <a:off x="3442858" y="976639"/>
              <a:ext cx="8742045" cy="76200"/>
            </a:xfrm>
            <a:prstGeom prst="rect">
              <a:avLst/>
            </a:prstGeom>
            <a:solidFill>
              <a:srgbClr val="68B9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8"/>
            <p:cNvSpPr txBox="1">
              <a:spLocks noChangeArrowheads="1"/>
            </p:cNvSpPr>
            <p:nvPr/>
          </p:nvSpPr>
          <p:spPr bwMode="auto">
            <a:xfrm>
              <a:off x="953023" y="484514"/>
              <a:ext cx="24892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68B9A8"/>
                  </a:solidFill>
                  <a:latin typeface="黑体" panose="02010609060101010101" pitchFamily="49" charset="-122"/>
                  <a:ea typeface="黑体" panose="02010609060101010101" pitchFamily="49" charset="-122"/>
                  <a:sym typeface="Arial" panose="020B0604020202020204" pitchFamily="34" charset="0"/>
                </a:rPr>
                <a:t>任务一：</a:t>
              </a:r>
              <a:endParaRPr lang="en-US" altLang="zh-CN" sz="32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sp>
          <p:nvSpPr>
            <p:cNvPr id="18" name="TextBox 8"/>
            <p:cNvSpPr txBox="1">
              <a:spLocks noChangeArrowheads="1"/>
            </p:cNvSpPr>
            <p:nvPr/>
          </p:nvSpPr>
          <p:spPr bwMode="auto">
            <a:xfrm>
              <a:off x="810148" y="1095686"/>
              <a:ext cx="2784078" cy="24622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0" tIns="0" rIns="0" bIns="0" anchor="ctr">
              <a:spAutoFit/>
            </a:bodyPr>
            <a:lstStyle/>
            <a:p>
              <a:pPr algn="ctr"/>
              <a:r>
                <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rPr>
                <a:t>了解“做中学” 项目</a:t>
              </a:r>
              <a:endParaRPr lang="zh-CN" altLang="en-US" sz="1600" dirty="0">
                <a:solidFill>
                  <a:srgbClr val="68B9A8"/>
                </a:solidFill>
                <a:latin typeface="黑体" panose="02010609060101010101" pitchFamily="49" charset="-122"/>
                <a:ea typeface="黑体" panose="02010609060101010101" pitchFamily="49"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PA" val="v3.0.1"/>
</p:tagLst>
</file>

<file path=ppt/tags/tag14.xml><?xml version="1.0" encoding="utf-8"?>
<p:tagLst xmlns:p="http://schemas.openxmlformats.org/presentationml/2006/main">
  <p:tag name="PA" val="v3.0.1"/>
</p:tagLst>
</file>

<file path=ppt/tags/tag15.xml><?xml version="1.0" encoding="utf-8"?>
<p:tagLst xmlns:p="http://schemas.openxmlformats.org/presentationml/2006/main">
  <p:tag name="PA" val="v3.0.1"/>
</p:tagLst>
</file>

<file path=ppt/tags/tag16.xml><?xml version="1.0" encoding="utf-8"?>
<p:tagLst xmlns:p="http://schemas.openxmlformats.org/presentationml/2006/main">
  <p:tag name="PA" val="v3.0.1"/>
</p:tagLst>
</file>

<file path=ppt/tags/tag17.xml><?xml version="1.0" encoding="utf-8"?>
<p:tagLst xmlns:p="http://schemas.openxmlformats.org/presentationml/2006/main">
  <p:tag name="PA" val="v3.0.1"/>
</p:tagLst>
</file>

<file path=ppt/tags/tag18.xml><?xml version="1.0" encoding="utf-8"?>
<p:tagLst xmlns:p="http://schemas.openxmlformats.org/presentationml/2006/main">
  <p:tag name="PA" val="v3.0.1"/>
</p:tagLst>
</file>

<file path=ppt/tags/tag19.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ags/tag20.xml><?xml version="1.0" encoding="utf-8"?>
<p:tagLst xmlns:p="http://schemas.openxmlformats.org/presentationml/2006/main">
  <p:tag name="PA" val="v3.0.1"/>
</p:tagLst>
</file>

<file path=ppt/tags/tag21.xml><?xml version="1.0" encoding="utf-8"?>
<p:tagLst xmlns:p="http://schemas.openxmlformats.org/presentationml/2006/main">
  <p:tag name="PA" val="v3.0.1"/>
</p:tagLst>
</file>

<file path=ppt/tags/tag22.xml><?xml version="1.0" encoding="utf-8"?>
<p:tagLst xmlns:p="http://schemas.openxmlformats.org/presentationml/2006/main">
  <p:tag name="PA" val="v3.0.1"/>
</p:tagLst>
</file>

<file path=ppt/tags/tag23.xml><?xml version="1.0" encoding="utf-8"?>
<p:tagLst xmlns:p="http://schemas.openxmlformats.org/presentationml/2006/main">
  <p:tag name="PA" val="v3.0.1"/>
</p:tagLst>
</file>

<file path=ppt/tags/tag24.xml><?xml version="1.0" encoding="utf-8"?>
<p:tagLst xmlns:p="http://schemas.openxmlformats.org/presentationml/2006/main">
  <p:tag name="PA" val="v3.0.1"/>
</p:tagLst>
</file>

<file path=ppt/tags/tag25.xml><?xml version="1.0" encoding="utf-8"?>
<p:tagLst xmlns:p="http://schemas.openxmlformats.org/presentationml/2006/main">
  <p:tag name="PA" val="v3.0.1"/>
</p:tagLst>
</file>

<file path=ppt/tags/tag26.xml><?xml version="1.0" encoding="utf-8"?>
<p:tagLst xmlns:p="http://schemas.openxmlformats.org/presentationml/2006/main">
  <p:tag name="PA" val="v3.0.1"/>
</p:tagLst>
</file>

<file path=ppt/tags/tag27.xml><?xml version="1.0" encoding="utf-8"?>
<p:tagLst xmlns:p="http://schemas.openxmlformats.org/presentationml/2006/main">
  <p:tag name="PA" val="v3.0.1"/>
</p:tagLst>
</file>

<file path=ppt/tags/tag28.xml><?xml version="1.0" encoding="utf-8"?>
<p:tagLst xmlns:p="http://schemas.openxmlformats.org/presentationml/2006/main">
  <p:tag name="PA" val="v3.0.1"/>
</p:tagLst>
</file>

<file path=ppt/tags/tag29.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30.xml><?xml version="1.0" encoding="utf-8"?>
<p:tagLst xmlns:p="http://schemas.openxmlformats.org/presentationml/2006/main">
  <p:tag name="PA" val="v3.0.1"/>
</p:tagLst>
</file>

<file path=ppt/tags/tag31.xml><?xml version="1.0" encoding="utf-8"?>
<p:tagLst xmlns:p="http://schemas.openxmlformats.org/presentationml/2006/main">
  <p:tag name="PA" val="v3.0.1"/>
</p:tagLst>
</file>

<file path=ppt/tags/tag32.xml><?xml version="1.0" encoding="utf-8"?>
<p:tagLst xmlns:p="http://schemas.openxmlformats.org/presentationml/2006/main">
  <p:tag name="PA" val="v3.0.1"/>
</p:tagLst>
</file>

<file path=ppt/tags/tag33.xml><?xml version="1.0" encoding="utf-8"?>
<p:tagLst xmlns:p="http://schemas.openxmlformats.org/presentationml/2006/main">
  <p:tag name="PA" val="v3.0.1"/>
</p:tagLst>
</file>

<file path=ppt/tags/tag34.xml><?xml version="1.0" encoding="utf-8"?>
<p:tagLst xmlns:p="http://schemas.openxmlformats.org/presentationml/2006/main">
  <p:tag name="PA" val="v3.0.1"/>
</p:tagLst>
</file>

<file path=ppt/tags/tag35.xml><?xml version="1.0" encoding="utf-8"?>
<p:tagLst xmlns:p="http://schemas.openxmlformats.org/presentationml/2006/main">
  <p:tag name="PA" val="v3.0.1"/>
</p:tagLst>
</file>

<file path=ppt/tags/tag36.xml><?xml version="1.0" encoding="utf-8"?>
<p:tagLst xmlns:p="http://schemas.openxmlformats.org/presentationml/2006/main">
  <p:tag name="PA" val="v3.0.1"/>
</p:tagLst>
</file>

<file path=ppt/tags/tag37.xml><?xml version="1.0" encoding="utf-8"?>
<p:tagLst xmlns:p="http://schemas.openxmlformats.org/presentationml/2006/main">
  <p:tag name="PA" val="v3.0.1"/>
</p:tagLst>
</file>

<file path=ppt/tags/tag38.xml><?xml version="1.0" encoding="utf-8"?>
<p:tagLst xmlns:p="http://schemas.openxmlformats.org/presentationml/2006/main">
  <p:tag name="PA" val="v3.0.1"/>
</p:tagLst>
</file>

<file path=ppt/tags/tag39.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40.xml><?xml version="1.0" encoding="utf-8"?>
<p:tagLst xmlns:p="http://schemas.openxmlformats.org/presentationml/2006/main">
  <p:tag name="PA" val="v3.0.1"/>
</p:tagLst>
</file>

<file path=ppt/tags/tag41.xml><?xml version="1.0" encoding="utf-8"?>
<p:tagLst xmlns:p="http://schemas.openxmlformats.org/presentationml/2006/main">
  <p:tag name="PA" val="v3.0.1"/>
</p:tagLst>
</file>

<file path=ppt/tags/tag42.xml><?xml version="1.0" encoding="utf-8"?>
<p:tagLst xmlns:p="http://schemas.openxmlformats.org/presentationml/2006/main">
  <p:tag name="PA" val="v3.0.1"/>
</p:tagLst>
</file>

<file path=ppt/tags/tag43.xml><?xml version="1.0" encoding="utf-8"?>
<p:tagLst xmlns:p="http://schemas.openxmlformats.org/presentationml/2006/main">
  <p:tag name="PA" val="v3.0.1"/>
</p:tagLst>
</file>

<file path=ppt/tags/tag44.xml><?xml version="1.0" encoding="utf-8"?>
<p:tagLst xmlns:p="http://schemas.openxmlformats.org/presentationml/2006/main">
  <p:tag name="PA" val="v3.0.1"/>
</p:tagLst>
</file>

<file path=ppt/tags/tag45.xml><?xml version="1.0" encoding="utf-8"?>
<p:tagLst xmlns:p="http://schemas.openxmlformats.org/presentationml/2006/main">
  <p:tag name="PA" val="v3.0.1"/>
</p:tagLst>
</file>

<file path=ppt/tags/tag46.xml><?xml version="1.0" encoding="utf-8"?>
<p:tagLst xmlns:p="http://schemas.openxmlformats.org/presentationml/2006/main">
  <p:tag name="PA" val="v3.0.1"/>
</p:tagLst>
</file>

<file path=ppt/tags/tag47.xml><?xml version="1.0" encoding="utf-8"?>
<p:tagLst xmlns:p="http://schemas.openxmlformats.org/presentationml/2006/main">
  <p:tag name="PA" val="v3.0.1"/>
</p:tagLst>
</file>

<file path=ppt/tags/tag48.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2204</Words>
  <Application>WPS 演示</Application>
  <PresentationFormat>自定义</PresentationFormat>
  <Paragraphs>231</Paragraphs>
  <Slides>20</Slides>
  <Notes>20</Notes>
  <HiddenSlides>0</HiddenSlides>
  <MMClips>0</MMClips>
  <ScaleCrop>false</ScaleCrop>
  <HeadingPairs>
    <vt:vector size="6" baseType="variant">
      <vt:variant>
        <vt:lpstr>已用的字体</vt:lpstr>
      </vt:variant>
      <vt:variant>
        <vt:i4>22</vt:i4>
      </vt:variant>
      <vt:variant>
        <vt:lpstr>主题</vt:lpstr>
      </vt:variant>
      <vt:variant>
        <vt:i4>10</vt:i4>
      </vt:variant>
      <vt:variant>
        <vt:lpstr>幻灯片标题</vt:lpstr>
      </vt:variant>
      <vt:variant>
        <vt:i4>20</vt:i4>
      </vt:variant>
    </vt:vector>
  </HeadingPairs>
  <TitlesOfParts>
    <vt:vector size="52" baseType="lpstr">
      <vt:lpstr>Arial</vt:lpstr>
      <vt:lpstr>宋体</vt:lpstr>
      <vt:lpstr>Wingdings</vt:lpstr>
      <vt:lpstr>Calibri</vt:lpstr>
      <vt:lpstr>Impact</vt:lpstr>
      <vt:lpstr>Signika</vt:lpstr>
      <vt:lpstr>Segoe Print</vt:lpstr>
      <vt:lpstr>Open Sans Extrabold</vt:lpstr>
      <vt:lpstr>LiHei Pro</vt:lpstr>
      <vt:lpstr>迷你简汉真广标</vt:lpstr>
      <vt:lpstr>ITC Avant Garde Std Bk</vt:lpstr>
      <vt:lpstr>Century Gothic</vt:lpstr>
      <vt:lpstr>华文新魏</vt:lpstr>
      <vt:lpstr>仿宋_GB2312</vt:lpstr>
      <vt:lpstr>仿宋</vt:lpstr>
      <vt:lpstr>微软雅黑</vt:lpstr>
      <vt:lpstr>Wingdings</vt:lpstr>
      <vt:lpstr>Lato Regular</vt:lpstr>
      <vt:lpstr>黑体</vt:lpstr>
      <vt:lpstr>Arial Unicode MS</vt:lpstr>
      <vt:lpstr>等线</vt:lpstr>
      <vt:lpstr>等线 Light</vt:lpstr>
      <vt:lpstr>Office 主题​​</vt:lpstr>
      <vt:lpstr>1_Office Theme</vt:lpstr>
      <vt:lpstr>2_Office Theme</vt:lpstr>
      <vt:lpstr>3_Office Theme</vt:lpstr>
      <vt:lpstr>4_Office Theme</vt:lpstr>
      <vt:lpstr>5_Office Theme</vt:lpstr>
      <vt:lpstr>6_Office Theme</vt:lpstr>
      <vt:lpstr>7_Office Theme</vt:lpstr>
      <vt:lpstr>8_Office Theme</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商务ppt</dc:title>
  <dc:creator>lzj</dc:creator>
  <cp:lastModifiedBy>老学生一枚</cp:lastModifiedBy>
  <cp:revision>3214</cp:revision>
  <dcterms:created xsi:type="dcterms:W3CDTF">2015-12-01T09:06:00Z</dcterms:created>
  <dcterms:modified xsi:type="dcterms:W3CDTF">2021-08-18T02:09:25Z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2052-11.1.0.10650</vt:lpwstr>
  </property>
  <property fmtid="{D5CDD505-2E9C-101B-9397-08002B2CF9AE}" pid="3" name="ICV">
    <vt:lpwstr>337B701A67D74B708CBDB0BBB8F0D18C</vt:lpwstr>
  </property>
</Properties>
</file>